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57" r:id="rId5"/>
    <p:sldId id="260" r:id="rId6"/>
  </p:sldIdLst>
  <p:sldSz cx="43891200" cy="32918400"/>
  <p:notesSz cx="7023100" cy="93091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E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47"/>
  </p:normalViewPr>
  <p:slideViewPr>
    <p:cSldViewPr snapToGrid="0" snapToObjects="1" showGuides="1">
      <p:cViewPr>
        <p:scale>
          <a:sx n="20" d="100"/>
          <a:sy n="20" d="100"/>
        </p:scale>
        <p:origin x="199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A42780-C2EF-0444-ACE6-A26957971BE8}" type="datetimeFigureOut">
              <a:rPr lang="en-US" smtClean="0"/>
              <a:t>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4537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42780-C2EF-0444-ACE6-A26957971BE8}" type="datetimeFigureOut">
              <a:rPr lang="en-US" smtClean="0"/>
              <a:t>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4228194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42780-C2EF-0444-ACE6-A26957971BE8}" type="datetimeFigureOut">
              <a:rPr lang="en-US" smtClean="0"/>
              <a:t>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3761094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42780-C2EF-0444-ACE6-A26957971BE8}" type="datetimeFigureOut">
              <a:rPr lang="en-US" smtClean="0"/>
              <a:t>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1040545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42780-C2EF-0444-ACE6-A26957971BE8}" type="datetimeFigureOut">
              <a:rPr lang="en-US" smtClean="0"/>
              <a:t>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1807467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A42780-C2EF-0444-ACE6-A26957971BE8}" type="datetimeFigureOut">
              <a:rPr lang="en-US" smtClean="0"/>
              <a:t>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163089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42780-C2EF-0444-ACE6-A26957971BE8}" type="datetimeFigureOut">
              <a:rPr lang="en-US" smtClean="0"/>
              <a:t>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94134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42780-C2EF-0444-ACE6-A26957971BE8}" type="datetimeFigureOut">
              <a:rPr lang="en-US" smtClean="0"/>
              <a:t>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262179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42780-C2EF-0444-ACE6-A26957971BE8}" type="datetimeFigureOut">
              <a:rPr lang="en-US" smtClean="0"/>
              <a:t>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306517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1FA42780-C2EF-0444-ACE6-A26957971BE8}" type="datetimeFigureOut">
              <a:rPr lang="en-US" smtClean="0"/>
              <a:t>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36398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1FA42780-C2EF-0444-ACE6-A26957971BE8}" type="datetimeFigureOut">
              <a:rPr lang="en-US" smtClean="0"/>
              <a:t>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CC508-FA02-A84E-9AFF-5DD82C112E3E}" type="slidenum">
              <a:rPr lang="en-US" smtClean="0"/>
              <a:t>‹#›</a:t>
            </a:fld>
            <a:endParaRPr lang="en-US"/>
          </a:p>
        </p:txBody>
      </p:sp>
    </p:spTree>
    <p:extLst>
      <p:ext uri="{BB962C8B-B14F-4D97-AF65-F5344CB8AC3E}">
        <p14:creationId xmlns:p14="http://schemas.microsoft.com/office/powerpoint/2010/main" val="1240759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1FA42780-C2EF-0444-ACE6-A26957971BE8}" type="datetimeFigureOut">
              <a:rPr lang="en-US" smtClean="0"/>
              <a:t>1/3/2020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CDCC508-FA02-A84E-9AFF-5DD82C112E3E}" type="slidenum">
              <a:rPr lang="en-US" smtClean="0"/>
              <a:t>‹#›</a:t>
            </a:fld>
            <a:endParaRPr lang="en-US"/>
          </a:p>
        </p:txBody>
      </p:sp>
    </p:spTree>
    <p:extLst>
      <p:ext uri="{BB962C8B-B14F-4D97-AF65-F5344CB8AC3E}">
        <p14:creationId xmlns:p14="http://schemas.microsoft.com/office/powerpoint/2010/main" val="18975112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jpg"/><Relationship Id="rId15" Type="http://schemas.openxmlformats.org/officeDocument/2006/relationships/image" Target="../media/image13.png"/><Relationship Id="rId10" Type="http://schemas.microsoft.com/office/2007/relationships/hdphoto" Target="../media/hdphoto1.wdp"/><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jpg"/><Relationship Id="rId15" Type="http://schemas.openxmlformats.org/officeDocument/2006/relationships/image" Target="../media/image17.PNG"/><Relationship Id="rId10" Type="http://schemas.microsoft.com/office/2007/relationships/hdphoto" Target="../media/hdphoto1.wdp"/><Relationship Id="rId19"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6.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jpg"/><Relationship Id="rId15" Type="http://schemas.openxmlformats.org/officeDocument/2006/relationships/image" Target="../media/image17.PNG"/><Relationship Id="rId10" Type="http://schemas.microsoft.com/office/2007/relationships/hdphoto" Target="../media/hdphoto1.wdp"/><Relationship Id="rId19"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7.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g"/><Relationship Id="rId11" Type="http://schemas.microsoft.com/office/2007/relationships/hdphoto" Target="../media/hdphoto1.wdp"/><Relationship Id="rId5" Type="http://schemas.openxmlformats.org/officeDocument/2006/relationships/image" Target="../media/image3.jpe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6.jpe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image" Target="../media/image17.PN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jpg"/><Relationship Id="rId11" Type="http://schemas.microsoft.com/office/2007/relationships/hdphoto" Target="../media/hdphoto1.wdp"/><Relationship Id="rId5" Type="http://schemas.openxmlformats.org/officeDocument/2006/relationships/image" Target="../media/image3.jpeg"/><Relationship Id="rId15" Type="http://schemas.openxmlformats.org/officeDocument/2006/relationships/image" Target="../media/image16.jpe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021125"/>
            <a:ext cx="3276600" cy="1371600"/>
          </a:xfrm>
          <a:prstGeom prst="rect">
            <a:avLst/>
          </a:prstGeom>
          <a:blipFill>
            <a:blip r:embed="rId2"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200" spc="-10" dirty="0">
                <a:solidFill>
                  <a:srgbClr val="FFFFFF"/>
                </a:solidFill>
                <a:latin typeface="Arial" panose="020B0604020202020204" pitchFamily="34" charset="0"/>
                <a:cs typeface="Arial" panose="020B0604020202020204" pitchFamily="34" charset="0"/>
              </a:rPr>
              <a:t>Madeleine S. Gastonguay</a:t>
            </a:r>
            <a:r>
              <a:rPr lang="en-US" sz="3200" spc="-10" baseline="30000"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Lauren Marazzi</a:t>
            </a:r>
            <a:r>
              <a:rPr lang="en-US" sz="3200" spc="-14" baseline="29914"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Paola</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Vera-Licona</a:t>
            </a:r>
            <a:r>
              <a:rPr lang="en-US" sz="3200" spc="-31" baseline="29914" dirty="0">
                <a:solidFill>
                  <a:srgbClr val="FFFFFF"/>
                </a:solidFill>
                <a:latin typeface="Arial" panose="020B0604020202020204" pitchFamily="34" charset="0"/>
                <a:cs typeface="Arial" panose="020B0604020202020204" pitchFamily="34" charset="0"/>
              </a:rPr>
              <a:t>1</a:t>
            </a:r>
            <a:endParaRPr lang="en-US" sz="32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400" spc="-10" dirty="0">
                <a:solidFill>
                  <a:srgbClr val="FFFFFF"/>
                </a:solidFill>
                <a:latin typeface="Arial" panose="020B0604020202020204" pitchFamily="34" charset="0"/>
                <a:cs typeface="Arial" panose="020B0604020202020204" pitchFamily="34" charset="0"/>
              </a:rPr>
              <a:t>Center for Quantitative </a:t>
            </a:r>
            <a:r>
              <a:rPr lang="en-US" sz="2400" dirty="0">
                <a:solidFill>
                  <a:srgbClr val="FFFFFF"/>
                </a:solidFill>
                <a:latin typeface="Arial" panose="020B0604020202020204" pitchFamily="34" charset="0"/>
                <a:cs typeface="Arial" panose="020B0604020202020204" pitchFamily="34" charset="0"/>
              </a:rPr>
              <a:t>Medicine, UConn </a:t>
            </a:r>
            <a:r>
              <a:rPr lang="en-US" sz="2400" spc="-10" dirty="0">
                <a:solidFill>
                  <a:srgbClr val="FFFFFF"/>
                </a:solidFill>
                <a:latin typeface="Arial" panose="020B0604020202020204" pitchFamily="34" charset="0"/>
                <a:cs typeface="Arial" panose="020B0604020202020204" pitchFamily="34" charset="0"/>
              </a:rPr>
              <a:t>Health, </a:t>
            </a:r>
            <a:r>
              <a:rPr lang="en-US" sz="2400" spc="-20" dirty="0">
                <a:solidFill>
                  <a:srgbClr val="FFFFFF"/>
                </a:solidFill>
                <a:latin typeface="Arial" panose="020B0604020202020204" pitchFamily="34" charset="0"/>
                <a:cs typeface="Arial" panose="020B0604020202020204" pitchFamily="34" charset="0"/>
              </a:rPr>
              <a:t>Farmington </a:t>
            </a:r>
            <a:r>
              <a:rPr lang="en-US" sz="2400" dirty="0">
                <a:solidFill>
                  <a:srgbClr val="FFFFFF"/>
                </a:solidFill>
                <a:latin typeface="Arial" panose="020B0604020202020204" pitchFamily="34" charset="0"/>
                <a:cs typeface="Arial" panose="020B0604020202020204" pitchFamily="34" charset="0"/>
              </a:rPr>
              <a:t>CT</a:t>
            </a:r>
            <a:r>
              <a:rPr lang="en-US" sz="2400" spc="20" dirty="0">
                <a:solidFill>
                  <a:srgbClr val="FFFFFF"/>
                </a:solidFill>
                <a:latin typeface="Arial" panose="020B0604020202020204" pitchFamily="34" charset="0"/>
                <a:cs typeface="Arial" panose="020B0604020202020204" pitchFamily="34" charset="0"/>
              </a:rPr>
              <a:t> </a:t>
            </a:r>
            <a:r>
              <a:rPr lang="en-US" sz="2400" dirty="0">
                <a:solidFill>
                  <a:srgbClr val="FFFFFF"/>
                </a:solidFill>
                <a:latin typeface="Arial" panose="020B0604020202020204" pitchFamily="34" charset="0"/>
                <a:cs typeface="Arial" panose="020B0604020202020204" pitchFamily="34" charset="0"/>
              </a:rPr>
              <a:t>06030</a:t>
            </a:r>
            <a:endParaRPr lang="en-US" sz="24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0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a:t>
            </a:r>
            <a:r>
              <a:rPr lang="en-US" sz="7000" b="1" kern="0" dirty="0" smtClean="0">
                <a:solidFill>
                  <a:prstClr val="white"/>
                </a:solidFill>
                <a:latin typeface="Arial" panose="020B0604020202020204" pitchFamily="34" charset="0"/>
                <a:ea typeface="+mj-ea"/>
                <a:cs typeface="Arial" panose="020B0604020202020204" pitchFamily="34" charset="0"/>
              </a:rPr>
              <a:t>Reversion</a:t>
            </a:r>
            <a:endParaRPr lang="en-US" sz="7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20097810"/>
          </a:xfrm>
          <a:prstGeom prst="rect">
            <a:avLst/>
          </a:prstGeom>
          <a:noFill/>
        </p:spPr>
        <p:txBody>
          <a:bodyPr wrap="square" rtlCol="0">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Triple Negative Breast Cancer (TNBC)</a:t>
            </a:r>
            <a:r>
              <a:rPr lang="en-US" sz="2500" dirty="0">
                <a:solidFill>
                  <a:prstClr val="black"/>
                </a:solidFill>
                <a:latin typeface="Arial" panose="020B0604020202020204" pitchFamily="34" charset="0"/>
                <a:cs typeface="Arial" panose="020B0604020202020204" pitchFamily="34" charset="0"/>
              </a:rPr>
              <a:t> is an aggressive, heterogenous subtype of breast cancer (BC) accounting for 20% of BC cases</a:t>
            </a:r>
            <a:r>
              <a:rPr lang="en-US" sz="2500" baseline="30000" dirty="0">
                <a:solidFill>
                  <a:prstClr val="black"/>
                </a:solidFill>
                <a:latin typeface="Arial" panose="020B0604020202020204" pitchFamily="34" charset="0"/>
                <a:cs typeface="Arial" panose="020B0604020202020204" pitchFamily="34" charset="0"/>
              </a:rPr>
              <a:t>1</a:t>
            </a:r>
            <a:r>
              <a:rPr lang="en-US" sz="2500" dirty="0">
                <a:solidFill>
                  <a:prstClr val="black"/>
                </a:solidFill>
                <a:latin typeface="Arial" panose="020B0604020202020204" pitchFamily="34" charset="0"/>
                <a:cs typeface="Arial" panose="020B0604020202020204" pitchFamily="34" charset="0"/>
              </a:rPr>
              <a:t>. Unlike other subtypes of BC which are characterized by the presence of estrogen receptors, progesterone receptors, or HER2 amplification, TNBC is characterized by the lack of all three of these markers. As a result, it is difficult to treat TNBC with current targeted therapies. </a:t>
            </a:r>
            <a:r>
              <a:rPr lang="en-US" sz="2500" b="1" dirty="0">
                <a:solidFill>
                  <a:prstClr val="black"/>
                </a:solidFill>
                <a:latin typeface="Arial" panose="020B0604020202020204" pitchFamily="34" charset="0"/>
                <a:cs typeface="Arial" panose="020B0604020202020204" pitchFamily="34" charset="0"/>
              </a:rPr>
              <a:t>Claudin-Low (CL) TNBC</a:t>
            </a:r>
            <a:r>
              <a:rPr lang="en-US" sz="2500" dirty="0">
                <a:solidFill>
                  <a:prstClr val="black"/>
                </a:solidFill>
                <a:latin typeface="Arial" panose="020B0604020202020204" pitchFamily="34" charset="0"/>
                <a:cs typeface="Arial" panose="020B0604020202020204" pitchFamily="34" charset="0"/>
              </a:rPr>
              <a:t> is a subtype of TNBC making up 7-14% of invasive breast cancers diagnoses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It is characterized by low expression of tight junction proteins Claudin 3, 4, and 7 and the cell adhesion molecule E-cadherin</a:t>
            </a:r>
            <a:r>
              <a:rPr lang="en-US" sz="2500" baseline="30000" dirty="0">
                <a:solidFill>
                  <a:prstClr val="black"/>
                </a:solidFill>
                <a:latin typeface="Arial" panose="020B0604020202020204" pitchFamily="34" charset="0"/>
                <a:cs typeface="Arial" panose="020B0604020202020204" pitchFamily="34" charset="0"/>
              </a:rPr>
              <a:t>2-4</a:t>
            </a:r>
            <a:r>
              <a:rPr lang="en-US" sz="2500" dirty="0">
                <a:solidFill>
                  <a:prstClr val="black"/>
                </a:solidFill>
                <a:latin typeface="Arial" panose="020B0604020202020204" pitchFamily="34" charset="0"/>
                <a:cs typeface="Arial" panose="020B0604020202020204" pitchFamily="34" charset="0"/>
              </a:rPr>
              <a:t>. CL tumors are prone to epithelial to mesenchymal transition (EMT) as well as exhibiting stem-cell like characteristics, two hallmarks of cancer marking high metastasis rates</a:t>
            </a:r>
            <a:r>
              <a:rPr lang="en-US" sz="2500" baseline="30000" dirty="0">
                <a:solidFill>
                  <a:prstClr val="black"/>
                </a:solidFill>
                <a:latin typeface="Arial" panose="020B0604020202020204" pitchFamily="34" charset="0"/>
                <a:cs typeface="Arial" panose="020B0604020202020204" pitchFamily="34" charset="0"/>
              </a:rPr>
              <a:t>2,5</a:t>
            </a:r>
            <a:r>
              <a:rPr lang="en-US" sz="2500" dirty="0">
                <a:solidFill>
                  <a:prstClr val="black"/>
                </a:solidFill>
                <a:latin typeface="Arial" panose="020B0604020202020204" pitchFamily="34" charset="0"/>
                <a:cs typeface="Arial" panose="020B0604020202020204" pitchFamily="34" charset="0"/>
              </a:rPr>
              <a:t>. The  low proliferation rate of the subtype sets it apart from most tumors, making it difficult to treat with cytotoxic drugs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CL TNBC has a poor prognosis and a clear need for new treatment options.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One potential therapeutic strategy is </a:t>
            </a:r>
            <a:r>
              <a:rPr lang="en-US" sz="2500" b="1" dirty="0">
                <a:solidFill>
                  <a:prstClr val="black"/>
                </a:solidFill>
                <a:latin typeface="Arial" panose="020B0604020202020204" pitchFamily="34" charset="0"/>
                <a:cs typeface="Arial" panose="020B0604020202020204" pitchFamily="34" charset="0"/>
              </a:rPr>
              <a:t>tumor reversion</a:t>
            </a:r>
            <a:r>
              <a:rPr lang="en-US" sz="2500" dirty="0">
                <a:solidFill>
                  <a:prstClr val="black"/>
                </a:solidFill>
                <a:latin typeface="Arial" panose="020B0604020202020204" pitchFamily="34" charset="0"/>
                <a:cs typeface="Arial" panose="020B0604020202020204" pitchFamily="34" charset="0"/>
              </a:rPr>
              <a:t>, the biological process by which tumor cells lose a significant fraction of their malignant phenotype</a:t>
            </a:r>
            <a:r>
              <a:rPr lang="en-US" sz="2500" baseline="30000" dirty="0">
                <a:solidFill>
                  <a:prstClr val="black"/>
                </a:solidFill>
                <a:latin typeface="Arial" panose="020B0604020202020204" pitchFamily="34" charset="0"/>
                <a:cs typeface="Arial" panose="020B0604020202020204" pitchFamily="34" charset="0"/>
              </a:rPr>
              <a:t>7</a:t>
            </a:r>
            <a:r>
              <a:rPr lang="en-US" sz="2500" dirty="0">
                <a:solidFill>
                  <a:prstClr val="black"/>
                </a:solidFill>
                <a:latin typeface="Arial" panose="020B0604020202020204" pitchFamily="34" charset="0"/>
                <a:cs typeface="Arial" panose="020B0604020202020204" pitchFamily="34" charset="0"/>
              </a:rPr>
              <a:t>. Tumor reversion has been observed for over a century (SOURCE). It has also been achieved both </a:t>
            </a:r>
            <a:r>
              <a:rPr lang="en-US" sz="2500" i="1" dirty="0">
                <a:solidFill>
                  <a:prstClr val="black"/>
                </a:solidFill>
                <a:latin typeface="Arial" panose="020B0604020202020204" pitchFamily="34" charset="0"/>
                <a:cs typeface="Arial" panose="020B0604020202020204" pitchFamily="34" charset="0"/>
              </a:rPr>
              <a:t>in vitro</a:t>
            </a:r>
            <a:r>
              <a:rPr lang="en-US" sz="2500" dirty="0">
                <a:solidFill>
                  <a:prstClr val="black"/>
                </a:solidFill>
                <a:latin typeface="Arial" panose="020B0604020202020204" pitchFamily="34" charset="0"/>
                <a:cs typeface="Arial" panose="020B0604020202020204" pitchFamily="34" charset="0"/>
              </a:rPr>
              <a:t>, </a:t>
            </a:r>
            <a:r>
              <a:rPr lang="en-US" sz="2500" i="1" dirty="0">
                <a:solidFill>
                  <a:prstClr val="black"/>
                </a:solidFill>
                <a:latin typeface="Arial" panose="020B0604020202020204" pitchFamily="34" charset="0"/>
                <a:cs typeface="Arial" panose="020B0604020202020204" pitchFamily="34" charset="0"/>
              </a:rPr>
              <a:t>in vivo</a:t>
            </a:r>
            <a:r>
              <a:rPr lang="en-US" sz="2500" dirty="0">
                <a:solidFill>
                  <a:prstClr val="black"/>
                </a:solidFill>
                <a:latin typeface="Arial" panose="020B0604020202020204" pitchFamily="34" charset="0"/>
                <a:cs typeface="Arial" panose="020B0604020202020204" pitchFamily="34" charset="0"/>
              </a:rPr>
              <a:t>, and </a:t>
            </a:r>
            <a:r>
              <a:rPr lang="en-US" sz="2500" i="1" dirty="0">
                <a:solidFill>
                  <a:prstClr val="black"/>
                </a:solidFill>
                <a:latin typeface="Arial" panose="020B0604020202020204" pitchFamily="34" charset="0"/>
                <a:cs typeface="Arial" panose="020B0604020202020204" pitchFamily="34" charset="0"/>
              </a:rPr>
              <a:t>ex vivo</a:t>
            </a:r>
            <a:r>
              <a:rPr lang="en-US" sz="2500" dirty="0">
                <a:solidFill>
                  <a:prstClr val="black"/>
                </a:solidFill>
                <a:latin typeface="Arial" panose="020B0604020202020204" pitchFamily="34" charset="0"/>
                <a:cs typeface="Arial" panose="020B0604020202020204" pitchFamily="34" charset="0"/>
              </a:rPr>
              <a:t>. In particular, tumor reversion has been achieved in vitro with the CL cell line MDA-MB-231, and </a:t>
            </a:r>
            <a:r>
              <a:rPr lang="en-US" sz="2500" i="1" dirty="0">
                <a:solidFill>
                  <a:prstClr val="black"/>
                </a:solidFill>
                <a:latin typeface="Arial" panose="020B0604020202020204" pitchFamily="34" charset="0"/>
                <a:cs typeface="Arial" panose="020B0604020202020204" pitchFamily="34" charset="0"/>
              </a:rPr>
              <a:t>in vivo </a:t>
            </a:r>
            <a:r>
              <a:rPr lang="en-US" sz="2500" dirty="0">
                <a:solidFill>
                  <a:prstClr val="black"/>
                </a:solidFill>
                <a:latin typeface="Arial" panose="020B0604020202020204" pitchFamily="34" charset="0"/>
                <a:cs typeface="Arial" panose="020B0604020202020204" pitchFamily="34" charset="0"/>
              </a:rPr>
              <a:t>in a mice xenografted with MDA-MB-231 cells</a:t>
            </a:r>
            <a:r>
              <a:rPr lang="en-US" sz="2500" baseline="30000" dirty="0">
                <a:solidFill>
                  <a:prstClr val="black"/>
                </a:solidFill>
                <a:latin typeface="Arial" panose="020B0604020202020204" pitchFamily="34" charset="0"/>
                <a:cs typeface="Arial" panose="020B0604020202020204" pitchFamily="34" charset="0"/>
              </a:rPr>
              <a:t>8-13</a:t>
            </a:r>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a:t>
            </a:r>
            <a:r>
              <a:rPr lang="en-US" sz="2500" b="1" dirty="0">
                <a:solidFill>
                  <a:prstClr val="black"/>
                </a:solidFill>
                <a:latin typeface="Arial" panose="020B0604020202020204" pitchFamily="34" charset="0"/>
                <a:cs typeface="Arial" panose="020B0604020202020204" pitchFamily="34" charset="0"/>
              </a:rPr>
              <a:t>Cancer 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 and therefore not occupied by cells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Tumor reversion can be viewed as an optimal control problem in dynamical systems where the objective is to shift the system away from a cancerous attractor and towards normal-like attractors.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a:solidFill>
                  <a:prstClr val="black"/>
                </a:solidFill>
                <a:latin typeface="Arial" panose="020B0604020202020204" pitchFamily="34" charset="0"/>
                <a:cs typeface="Arial" panose="020B0604020202020204" pitchFamily="34" charset="0"/>
              </a:rPr>
              <a:t>Structure-based control methods </a:t>
            </a:r>
            <a:r>
              <a:rPr lang="en-US" sz="2500" dirty="0">
                <a:solidFill>
                  <a:prstClr val="black"/>
                </a:solidFill>
                <a:latin typeface="Arial" panose="020B0604020202020204" pitchFamily="34" charset="0"/>
                <a:cs typeface="Arial" panose="020B0604020202020204" pitchFamily="34" charset="0"/>
              </a:rPr>
              <a:t>study the controllability of systems based solely on the structure of the network</a:t>
            </a:r>
            <a:r>
              <a:rPr lang="en-US" sz="2500" baseline="30000" dirty="0">
                <a:solidFill>
                  <a:prstClr val="black"/>
                </a:solidFill>
                <a:latin typeface="Arial" panose="020B0604020202020204" pitchFamily="34" charset="0"/>
                <a:cs typeface="Arial" panose="020B0604020202020204" pitchFamily="34" charset="0"/>
              </a:rPr>
              <a:t>15-18</a:t>
            </a:r>
            <a:r>
              <a:rPr lang="en-US" sz="2500" dirty="0">
                <a:solidFill>
                  <a:prstClr val="black"/>
                </a:solidFill>
                <a:latin typeface="Arial" panose="020B0604020202020204" pitchFamily="34" charset="0"/>
                <a:cs typeface="Arial" panose="020B0604020202020204" pitchFamily="34" charset="0"/>
              </a:rPr>
              <a:t>. Attractor-based control methods focus on the controllability of the system by restricting the target states to attractors. Recently, structure-based attractor-based methods for non-linear systems have been proposed</a:t>
            </a:r>
            <a:r>
              <a:rPr lang="en-US" sz="2500" baseline="30000" dirty="0">
                <a:solidFill>
                  <a:prstClr val="black"/>
                </a:solidFill>
                <a:latin typeface="Arial" panose="020B0604020202020204" pitchFamily="34" charset="0"/>
                <a:cs typeface="Arial" panose="020B0604020202020204" pitchFamily="34" charset="0"/>
              </a:rPr>
              <a:t>17,18</a:t>
            </a:r>
            <a:r>
              <a:rPr lang="en-US" sz="2500" dirty="0">
                <a:solidFill>
                  <a:prstClr val="black"/>
                </a:solidFill>
                <a:latin typeface="Arial" panose="020B0604020202020204" pitchFamily="34" charset="0"/>
                <a:cs typeface="Arial" panose="020B0604020202020204" pitchFamily="34" charset="0"/>
              </a:rPr>
              <a:t>(Fig 1).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8</a:t>
            </a:r>
            <a:r>
              <a:rPr lang="en-US" sz="2500" dirty="0">
                <a:solidFill>
                  <a:prstClr val="black"/>
                </a:solidFill>
                <a:latin typeface="Arial" panose="020B0604020202020204" pitchFamily="34" charset="0"/>
                <a:cs typeface="Arial" panose="020B0604020202020204" pitchFamily="34" charset="0"/>
              </a:rPr>
              <a:t>. The objective of FC is to identify combinations of network nodes that drive the network from an arbitrary initial state to any desired dynamical attractor of the system through an override of their initial state.</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smtClean="0">
                <a:solidFill>
                  <a:prstClr val="black"/>
                </a:solidFill>
                <a:latin typeface="Arial" panose="020B0604020202020204" pitchFamily="34" charset="0"/>
                <a:cs typeface="Arial" panose="020B0604020202020204" pitchFamily="34" charset="0"/>
              </a:rPr>
              <a:t>Objectives: </a:t>
            </a:r>
            <a:r>
              <a:rPr lang="en-US" sz="2500" dirty="0" smtClean="0">
                <a:solidFill>
                  <a:prstClr val="black"/>
                </a:solidFill>
                <a:latin typeface="Arial" panose="020B0604020202020204" pitchFamily="34" charset="0"/>
                <a:cs typeface="Arial" panose="020B0604020202020204" pitchFamily="34" charset="0"/>
              </a:rPr>
              <a:t>Develop and apply a computational systems biology pipeline for the construction and control of an intracellular signaling network of reversion of </a:t>
            </a:r>
            <a:r>
              <a:rPr lang="en-US" sz="2500" dirty="0" err="1" smtClean="0">
                <a:solidFill>
                  <a:prstClr val="black"/>
                </a:solidFill>
                <a:latin typeface="Arial" panose="020B0604020202020204" pitchFamily="34" charset="0"/>
                <a:cs typeface="Arial" panose="020B0604020202020204" pitchFamily="34" charset="0"/>
              </a:rPr>
              <a:t>Claudin</a:t>
            </a:r>
            <a:r>
              <a:rPr lang="en-US" sz="2500" dirty="0" smtClean="0">
                <a:solidFill>
                  <a:prstClr val="black"/>
                </a:solidFill>
                <a:latin typeface="Arial" panose="020B0604020202020204" pitchFamily="34" charset="0"/>
                <a:cs typeface="Arial" panose="020B0604020202020204" pitchFamily="34" charset="0"/>
              </a:rPr>
              <a:t>-Low Triple Negative Breast Cancer. The ultimate goal is to identify and experimentally validate combinations of therapeutic targets to aid in the reversion of CL TNBC.</a:t>
            </a:r>
            <a:endParaRPr lang="en-US" sz="2500" dirty="0">
              <a:solidFill>
                <a:prstClr val="black"/>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DEDF6E58-94B8-CC42-9292-0CF3F7E5BCCD}"/>
              </a:ext>
            </a:extLst>
          </p:cNvPr>
          <p:cNvSpPr/>
          <p:nvPr/>
        </p:nvSpPr>
        <p:spPr>
          <a:xfrm>
            <a:off x="609599" y="29544258"/>
            <a:ext cx="10332720" cy="2785378"/>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Multi-Omics Profiling Data</a:t>
            </a:r>
            <a:r>
              <a:rPr lang="en-US" sz="2500" dirty="0">
                <a:latin typeface="Arial" panose="020B0604020202020204" pitchFamily="34" charset="0"/>
                <a:cs typeface="Arial" panose="020B0604020202020204" pitchFamily="34" charset="0"/>
              </a:rPr>
              <a:t>. To calculate differential gene expression, we have 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 for the CL TNBC cell line MDA-MB-231 and the normal breast cell line MCF10A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We use bisulfite data and mass spectrometry data for MDA-MB-231 to consider the epigenetics and protein abundance of the tumor, respectively</a:t>
            </a:r>
            <a:r>
              <a:rPr lang="en-US" sz="2500" baseline="30000" dirty="0">
                <a:latin typeface="Arial" panose="020B0604020202020204" pitchFamily="34" charset="0"/>
                <a:cs typeface="Arial" panose="020B0604020202020204" pitchFamily="34" charset="0"/>
              </a:rPr>
              <a:t>20,21</a:t>
            </a:r>
            <a:r>
              <a:rPr lang="en-US" sz="2500" dirty="0">
                <a:latin typeface="Arial" panose="020B0604020202020204" pitchFamily="34" charset="0"/>
                <a:cs typeface="Arial" panose="020B0604020202020204" pitchFamily="34" charset="0"/>
              </a:rPr>
              <a:t>. Single Nucleotide Variation and Copy Number Variation profiles for MDA-MB-231 were taken from the Catalog of Somatic Mutations in Cancer (COSMIC)</a:t>
            </a:r>
            <a:r>
              <a:rPr lang="en-US" sz="2500" baseline="30000" dirty="0">
                <a:latin typeface="Arial" panose="020B0604020202020204" pitchFamily="34" charset="0"/>
                <a:cs typeface="Arial" panose="020B0604020202020204" pitchFamily="34" charset="0"/>
              </a:rPr>
              <a:t>22</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grpSp>
        <p:nvGrpSpPr>
          <p:cNvPr id="76" name="Group 75">
            <a:extLst>
              <a:ext uri="{FF2B5EF4-FFF2-40B4-BE49-F238E27FC236}">
                <a16:creationId xmlns:a16="http://schemas.microsoft.com/office/drawing/2014/main" id="{D207B794-0A5F-C74F-BBA3-F7E1F2179041}"/>
              </a:ext>
            </a:extLst>
          </p:cNvPr>
          <p:cNvGrpSpPr/>
          <p:nvPr/>
        </p:nvGrpSpPr>
        <p:grpSpPr>
          <a:xfrm>
            <a:off x="609598" y="28682979"/>
            <a:ext cx="10332720" cy="832104"/>
            <a:chOff x="647696" y="29229603"/>
            <a:chExt cx="10148207" cy="832104"/>
          </a:xfrm>
        </p:grpSpPr>
        <p:sp>
          <p:nvSpPr>
            <p:cNvPr id="26" name="object 17">
              <a:extLst>
                <a:ext uri="{FF2B5EF4-FFF2-40B4-BE49-F238E27FC236}">
                  <a16:creationId xmlns:a16="http://schemas.microsoft.com/office/drawing/2014/main" id="{762652D8-6864-E342-AC35-F73DD9044B39}"/>
                </a:ext>
              </a:extLst>
            </p:cNvPr>
            <p:cNvSpPr/>
            <p:nvPr/>
          </p:nvSpPr>
          <p:spPr>
            <a:xfrm>
              <a:off x="647696" y="29229603"/>
              <a:ext cx="10148207"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sz="4300" dirty="0">
                <a:solidFill>
                  <a:schemeClr val="bg1"/>
                </a:solidFill>
              </a:endParaRPr>
            </a:p>
          </p:txBody>
        </p:sp>
        <p:sp>
          <p:nvSpPr>
            <p:cNvPr id="28" name="object 13">
              <a:extLst>
                <a:ext uri="{FF2B5EF4-FFF2-40B4-BE49-F238E27FC236}">
                  <a16:creationId xmlns:a16="http://schemas.microsoft.com/office/drawing/2014/main" id="{B431978D-6797-C147-BB36-B5A39DFC81FC}"/>
                </a:ext>
              </a:extLst>
            </p:cNvPr>
            <p:cNvSpPr txBox="1"/>
            <p:nvPr/>
          </p:nvSpPr>
          <p:spPr>
            <a:xfrm>
              <a:off x="4380359" y="29301079"/>
              <a:ext cx="2682880" cy="688371"/>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DATA</a:t>
              </a:r>
              <a:endParaRPr sz="4300" dirty="0">
                <a:latin typeface="Acumin Pro"/>
                <a:cs typeface="Acumin Pro"/>
              </a:endParaRPr>
            </a:p>
          </p:txBody>
        </p:sp>
      </p:grpSp>
      <p:sp>
        <p:nvSpPr>
          <p:cNvPr id="29" name="Rectangle 28">
            <a:extLst>
              <a:ext uri="{FF2B5EF4-FFF2-40B4-BE49-F238E27FC236}">
                <a16:creationId xmlns:a16="http://schemas.microsoft.com/office/drawing/2014/main" id="{E5C8F80B-B164-294C-9E22-EE22971FECBE}"/>
              </a:ext>
            </a:extLst>
          </p:cNvPr>
          <p:cNvSpPr/>
          <p:nvPr/>
        </p:nvSpPr>
        <p:spPr>
          <a:xfrm>
            <a:off x="11315700" y="4758826"/>
            <a:ext cx="21341687" cy="1246495"/>
          </a:xfrm>
          <a:prstGeom prst="rect">
            <a:avLst/>
          </a:prstGeom>
        </p:spPr>
        <p:txBody>
          <a:bodyPr wrap="square">
            <a:spAutoFit/>
          </a:bodyPr>
          <a:lstStyle/>
          <a:p>
            <a:pPr algn="just"/>
            <a:r>
              <a:rPr lang="en-US" sz="2500" b="1" dirty="0">
                <a:latin typeface="Arial"/>
                <a:cs typeface="Arial"/>
              </a:rPr>
              <a:t>STEP 1. Reconstruction of Tumorigenic Network. </a:t>
            </a:r>
            <a:r>
              <a:rPr lang="en-US" sz="2500" dirty="0">
                <a:latin typeface="Arial"/>
                <a:cs typeface="Arial"/>
              </a:rPr>
              <a:t>Multi-Omics Profiling data was used to identify functionally related differentially expressed genes (</a:t>
            </a:r>
            <a:r>
              <a:rPr lang="en-US" sz="2500" dirty="0" err="1">
                <a:latin typeface="Arial"/>
                <a:cs typeface="Arial"/>
              </a:rPr>
              <a:t>FunDEGs</a:t>
            </a:r>
            <a:r>
              <a:rPr lang="en-US" sz="2500" dirty="0">
                <a:latin typeface="Arial"/>
                <a:cs typeface="Arial"/>
              </a:rPr>
              <a:t>), their transcription factors (TFs), and the upstream molecules regulating </a:t>
            </a:r>
            <a:r>
              <a:rPr lang="en-US" sz="2500" dirty="0" err="1">
                <a:latin typeface="Arial"/>
                <a:cs typeface="Arial"/>
              </a:rPr>
              <a:t>FunDEGs</a:t>
            </a:r>
            <a:r>
              <a:rPr lang="en-US" sz="2500" dirty="0">
                <a:latin typeface="Arial"/>
                <a:cs typeface="Arial"/>
              </a:rPr>
              <a:t> and TFs.(</a:t>
            </a:r>
            <a:r>
              <a:rPr lang="en-US" sz="2500" dirty="0" err="1">
                <a:latin typeface="Arial"/>
                <a:cs typeface="Arial"/>
              </a:rPr>
              <a:t>Binom</a:t>
            </a:r>
            <a:r>
              <a:rPr lang="en-US" sz="2500" dirty="0">
                <a:latin typeface="Arial"/>
                <a:cs typeface="Arial"/>
              </a:rPr>
              <a:t>, </a:t>
            </a:r>
            <a:r>
              <a:rPr lang="en-US" sz="2500" dirty="0" err="1">
                <a:latin typeface="Arial"/>
                <a:cs typeface="Arial"/>
              </a:rPr>
              <a:t>rekinect</a:t>
            </a:r>
            <a:r>
              <a:rPr lang="en-US" sz="2500" dirty="0">
                <a:latin typeface="Arial"/>
                <a:cs typeface="Arial"/>
              </a:rPr>
              <a:t>, </a:t>
            </a:r>
            <a:r>
              <a:rPr lang="en-US" sz="2500" dirty="0" err="1">
                <a:latin typeface="Arial"/>
                <a:cs typeface="Arial"/>
              </a:rPr>
              <a:t>vep</a:t>
            </a:r>
            <a:r>
              <a:rPr lang="en-US" sz="2500" dirty="0">
                <a:latin typeface="Arial"/>
                <a:cs typeface="Arial"/>
              </a:rPr>
              <a:t>, </a:t>
            </a:r>
            <a:r>
              <a:rPr lang="en-US" sz="2500" dirty="0" err="1">
                <a:latin typeface="Arial"/>
                <a:cs typeface="Arial"/>
              </a:rPr>
              <a:t>transpath</a:t>
            </a:r>
            <a:r>
              <a:rPr lang="en-US" sz="2500" dirty="0">
                <a:latin typeface="Arial"/>
                <a:cs typeface="Arial"/>
              </a:rPr>
              <a:t>, </a:t>
            </a:r>
            <a:r>
              <a:rPr lang="en-US" sz="2500" dirty="0" err="1">
                <a:latin typeface="Arial"/>
                <a:cs typeface="Arial"/>
              </a:rPr>
              <a:t>transfac</a:t>
            </a:r>
            <a:r>
              <a:rPr lang="en-US" sz="2500" dirty="0">
                <a:latin typeface="Arial"/>
                <a:cs typeface="Arial"/>
              </a:rPr>
              <a:t>, 			</a:t>
            </a:r>
            <a:r>
              <a:rPr lang="en-US" sz="2500" dirty="0" err="1">
                <a:latin typeface="Arial"/>
                <a:cs typeface="Arial"/>
              </a:rPr>
              <a:t>acsn</a:t>
            </a:r>
            <a:r>
              <a:rPr lang="en-US" sz="2500" dirty="0">
                <a:latin typeface="Arial"/>
                <a:cs typeface="Arial"/>
              </a:rPr>
              <a:t>, </a:t>
            </a:r>
            <a:r>
              <a:rPr lang="en-US" sz="2500" dirty="0" err="1">
                <a:latin typeface="Arial"/>
                <a:cs typeface="Arial"/>
              </a:rPr>
              <a:t>ipa</a:t>
            </a:r>
            <a:r>
              <a:rPr lang="en-US" sz="2500" dirty="0">
                <a:latin typeface="Arial"/>
                <a:cs typeface="Arial"/>
              </a:rPr>
              <a:t>)</a:t>
            </a:r>
          </a:p>
        </p:txBody>
      </p:sp>
      <p:grpSp>
        <p:nvGrpSpPr>
          <p:cNvPr id="42" name="Group 41">
            <a:extLst>
              <a:ext uri="{FF2B5EF4-FFF2-40B4-BE49-F238E27FC236}">
                <a16:creationId xmlns:a16="http://schemas.microsoft.com/office/drawing/2014/main" id="{0C2C8ECC-8449-EC48-B5CD-699FC3A797BD}"/>
              </a:ext>
            </a:extLst>
          </p:cNvPr>
          <p:cNvGrpSpPr/>
          <p:nvPr/>
        </p:nvGrpSpPr>
        <p:grpSpPr>
          <a:xfrm>
            <a:off x="11413024" y="23494965"/>
            <a:ext cx="10198065" cy="6995888"/>
            <a:chOff x="22631400" y="15621000"/>
            <a:chExt cx="9601200" cy="5838157"/>
          </a:xfrm>
        </p:grpSpPr>
        <p:sp>
          <p:nvSpPr>
            <p:cNvPr id="43" name="Rectangle 42">
              <a:extLst>
                <a:ext uri="{FF2B5EF4-FFF2-40B4-BE49-F238E27FC236}">
                  <a16:creationId xmlns:a16="http://schemas.microsoft.com/office/drawing/2014/main" id="{03A137F4-B5BD-D243-B97C-AE690C00736A}"/>
                </a:ext>
              </a:extLst>
            </p:cNvPr>
            <p:cNvSpPr/>
            <p:nvPr/>
          </p:nvSpPr>
          <p:spPr>
            <a:xfrm>
              <a:off x="23053581" y="21186218"/>
              <a:ext cx="8920198" cy="272939"/>
            </a:xfrm>
            <a:prstGeom prst="rect">
              <a:avLst/>
            </a:prstGeom>
          </p:spPr>
          <p:txBody>
            <a:bodyPr wrap="square">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Perturbation of FC sets and  their Supervised Classification.</a:t>
              </a:r>
              <a:endParaRPr lang="en-US" sz="1800" dirty="0">
                <a:latin typeface="Garamond"/>
                <a:cs typeface="Garamond"/>
              </a:endParaRPr>
            </a:p>
          </p:txBody>
        </p:sp>
        <p:pic>
          <p:nvPicPr>
            <p:cNvPr id="44" name="Picture 43" descr="InsilicoScreening.jpeg">
              <a:extLst>
                <a:ext uri="{FF2B5EF4-FFF2-40B4-BE49-F238E27FC236}">
                  <a16:creationId xmlns:a16="http://schemas.microsoft.com/office/drawing/2014/main" id="{6987423A-6BE0-F749-BA34-3CDF3A9D3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1400" y="15621000"/>
              <a:ext cx="9601200" cy="5565218"/>
            </a:xfrm>
            <a:prstGeom prst="rect">
              <a:avLst/>
            </a:prstGeom>
          </p:spPr>
        </p:pic>
      </p:grpSp>
      <p:grpSp>
        <p:nvGrpSpPr>
          <p:cNvPr id="50" name="Group 49">
            <a:extLst>
              <a:ext uri="{FF2B5EF4-FFF2-40B4-BE49-F238E27FC236}">
                <a16:creationId xmlns:a16="http://schemas.microsoft.com/office/drawing/2014/main" id="{9842D2F9-A40D-8949-A1F0-C3ABF1D9D3D3}"/>
              </a:ext>
            </a:extLst>
          </p:cNvPr>
          <p:cNvGrpSpPr/>
          <p:nvPr/>
        </p:nvGrpSpPr>
        <p:grpSpPr>
          <a:xfrm>
            <a:off x="37268992" y="13315014"/>
            <a:ext cx="6205161" cy="6445082"/>
            <a:chOff x="25679400" y="27813000"/>
            <a:chExt cx="6237006" cy="6506528"/>
          </a:xfrm>
        </p:grpSpPr>
        <p:pic>
          <p:nvPicPr>
            <p:cNvPr id="51" name="Picture 50" descr="30KNN.jpeg">
              <a:extLst>
                <a:ext uri="{FF2B5EF4-FFF2-40B4-BE49-F238E27FC236}">
                  <a16:creationId xmlns:a16="http://schemas.microsoft.com/office/drawing/2014/main" id="{94235AD3-BDE5-D44B-BFC9-67B33963C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5916" y="27813000"/>
              <a:ext cx="5467084" cy="4953000"/>
            </a:xfrm>
            <a:prstGeom prst="rect">
              <a:avLst/>
            </a:prstGeom>
          </p:spPr>
        </p:pic>
        <p:sp>
          <p:nvSpPr>
            <p:cNvPr id="52" name="Rectangle 51">
              <a:extLst>
                <a:ext uri="{FF2B5EF4-FFF2-40B4-BE49-F238E27FC236}">
                  <a16:creationId xmlns:a16="http://schemas.microsoft.com/office/drawing/2014/main" id="{E2A343BF-85AF-674A-B76A-D4FCB97DF080}"/>
                </a:ext>
              </a:extLst>
            </p:cNvPr>
            <p:cNvSpPr/>
            <p:nvPr/>
          </p:nvSpPr>
          <p:spPr>
            <a:xfrm>
              <a:off x="25679400" y="32842200"/>
              <a:ext cx="6237006" cy="1477328"/>
            </a:xfrm>
            <a:prstGeom prst="rect">
              <a:avLst/>
            </a:prstGeom>
          </p:spPr>
          <p:txBody>
            <a:bodyPr wrap="square">
              <a:spAutoFit/>
            </a:bodyPr>
            <a:lstStyle/>
            <a:p>
              <a:pPr algn="just"/>
              <a:r>
                <a:rPr lang="en-US" sz="1800" b="1" dirty="0">
                  <a:latin typeface="Garamond"/>
                  <a:cs typeface="Garamond"/>
                </a:rPr>
                <a:t>Figure 7. Shifting Resistance Attractor Towards Sensitive Attractor. </a:t>
              </a:r>
              <a:r>
                <a:rPr lang="en-US" sz="1800" dirty="0">
                  <a:latin typeface="Garamond"/>
                  <a:cs typeface="Garamond"/>
                </a:rPr>
                <a:t>Applying the perturbations of FC</a:t>
              </a:r>
              <a:r>
                <a:rPr lang="en-US" sz="1800" baseline="-25000" dirty="0">
                  <a:latin typeface="Garamond"/>
                  <a:cs typeface="Garamond"/>
                </a:rPr>
                <a:t>1</a:t>
              </a:r>
              <a:r>
                <a:rPr lang="en-US" sz="1800" dirty="0">
                  <a:latin typeface="Garamond"/>
                  <a:cs typeface="Garamond"/>
                </a:rPr>
                <a:t> to the system, successfully shifted the resistant associated attractor Res</a:t>
              </a:r>
              <a:r>
                <a:rPr lang="en-US" sz="1800" baseline="-25000" dirty="0">
                  <a:latin typeface="Garamond"/>
                  <a:cs typeface="Garamond"/>
                </a:rPr>
                <a:t>0</a:t>
              </a:r>
              <a:r>
                <a:rPr lang="en-US" sz="1800" dirty="0">
                  <a:latin typeface="Garamond"/>
                  <a:cs typeface="Garamond"/>
                </a:rPr>
                <a:t> to sensitive associated attractor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The classification of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was done via KNN clustering with K=30</a:t>
              </a:r>
            </a:p>
          </p:txBody>
        </p:sp>
      </p:grpSp>
      <p:grpSp>
        <p:nvGrpSpPr>
          <p:cNvPr id="53" name="Group 52">
            <a:extLst>
              <a:ext uri="{FF2B5EF4-FFF2-40B4-BE49-F238E27FC236}">
                <a16:creationId xmlns:a16="http://schemas.microsoft.com/office/drawing/2014/main" id="{BB172A4B-9DBD-5841-AA25-7972A54E736C}"/>
              </a:ext>
            </a:extLst>
          </p:cNvPr>
          <p:cNvGrpSpPr/>
          <p:nvPr/>
        </p:nvGrpSpPr>
        <p:grpSpPr>
          <a:xfrm>
            <a:off x="33215818" y="20061388"/>
            <a:ext cx="10258335" cy="5478423"/>
            <a:chOff x="10792743" y="28129498"/>
            <a:chExt cx="10258335" cy="5478423"/>
          </a:xfrm>
        </p:grpSpPr>
        <p:sp>
          <p:nvSpPr>
            <p:cNvPr id="54" name="Rectangle 53">
              <a:extLst>
                <a:ext uri="{FF2B5EF4-FFF2-40B4-BE49-F238E27FC236}">
                  <a16:creationId xmlns:a16="http://schemas.microsoft.com/office/drawing/2014/main" id="{91E32456-969D-A645-A2BB-3F924AE51CE3}"/>
                </a:ext>
              </a:extLst>
            </p:cNvPr>
            <p:cNvSpPr/>
            <p:nvPr/>
          </p:nvSpPr>
          <p:spPr>
            <a:xfrm>
              <a:off x="10792743" y="28129498"/>
              <a:ext cx="10258335" cy="5478423"/>
            </a:xfrm>
            <a:prstGeom prst="rect">
              <a:avLst/>
            </a:prstGeom>
          </p:spPr>
          <p:txBody>
            <a:bodyPr wrap="square">
              <a:spAutoFit/>
            </a:bodyPr>
            <a:lstStyle/>
            <a:p>
              <a:pPr algn="just"/>
              <a:r>
                <a:rPr lang="en-US" sz="2500" dirty="0">
                  <a:latin typeface="Arial"/>
                  <a:cs typeface="Arial"/>
                </a:rPr>
                <a:t>An example of a combination of perturbations on the FVS subset that can shift from Resistant to the Sensitive Attractor is:</a:t>
              </a:r>
            </a:p>
            <a:p>
              <a:pPr algn="just"/>
              <a:endParaRPr lang="en-US" sz="2500" dirty="0">
                <a:latin typeface="Arial"/>
                <a:cs typeface="Arial"/>
              </a:endParaRPr>
            </a:p>
            <a:p>
              <a:r>
                <a:rPr lang="en-US" sz="2500" dirty="0">
                  <a:latin typeface="Arial"/>
                  <a:cs typeface="Arial"/>
                </a:rPr>
                <a:t>                       Downregulation: CREB1,CUX1, PAX5, TWIST1</a:t>
              </a:r>
            </a:p>
            <a:p>
              <a:r>
                <a:rPr lang="en-US" sz="2500" dirty="0">
                  <a:latin typeface="Arial"/>
                  <a:cs typeface="Arial"/>
                </a:rPr>
                <a:t>                       Upregulation: RBPJ</a:t>
              </a:r>
            </a:p>
            <a:p>
              <a:endParaRPr lang="en-US" sz="2500" dirty="0">
                <a:latin typeface="Arial"/>
                <a:cs typeface="Arial"/>
              </a:endParaRPr>
            </a:p>
            <a:p>
              <a:pPr algn="just"/>
              <a:r>
                <a:rPr lang="en-US" sz="2500" dirty="0">
                  <a:latin typeface="Arial"/>
                  <a:cs typeface="Arial"/>
                </a:rPr>
                <a:t>TWIST1 has been shown to increase </a:t>
              </a:r>
              <a:r>
                <a:rPr lang="en-US" sz="2500" dirty="0" err="1">
                  <a:latin typeface="Arial"/>
                  <a:cs typeface="Arial"/>
                </a:rPr>
                <a:t>Cisplatin</a:t>
              </a:r>
              <a:r>
                <a:rPr lang="en-US" sz="2500" dirty="0">
                  <a:latin typeface="Arial"/>
                  <a:cs typeface="Arial"/>
                </a:rPr>
                <a:t> resistance</a:t>
              </a:r>
              <a:r>
                <a:rPr lang="en-US" sz="2500" baseline="30000" dirty="0">
                  <a:latin typeface="Arial"/>
                  <a:cs typeface="Arial"/>
                </a:rPr>
                <a:t>20</a:t>
              </a:r>
              <a:r>
                <a:rPr lang="en-US" sz="2500" dirty="0">
                  <a:latin typeface="Arial"/>
                  <a:cs typeface="Arial"/>
                </a:rPr>
                <a:t>. CREB1 is a member of  CBP/</a:t>
              </a:r>
              <a:r>
                <a:rPr lang="en-US" sz="2500" dirty="0" err="1">
                  <a:latin typeface="Arial"/>
                  <a:cs typeface="Arial"/>
                </a:rPr>
                <a:t>ß</a:t>
              </a:r>
              <a:r>
                <a:rPr lang="en-US" sz="2500" dirty="0">
                  <a:latin typeface="Arial"/>
                  <a:cs typeface="Arial"/>
                </a:rPr>
                <a:t>-catenin/FOXM1  transcriptional complex and it was shown to be a molecular driver of TNBC</a:t>
              </a:r>
              <a:r>
                <a:rPr lang="en-US" sz="2500" baseline="30000" dirty="0">
                  <a:latin typeface="Arial"/>
                  <a:cs typeface="Arial"/>
                </a:rPr>
                <a:t>21</a:t>
              </a:r>
              <a:r>
                <a:rPr lang="en-US" sz="2500" dirty="0">
                  <a:latin typeface="Arial"/>
                  <a:cs typeface="Arial"/>
                </a:rPr>
                <a:t>. CUX1 expression may lead to TNBC via repression of the estrogen receptor alpha</a:t>
              </a:r>
              <a:r>
                <a:rPr lang="en-US" sz="2500" baseline="30000" dirty="0">
                  <a:latin typeface="Arial"/>
                  <a:cs typeface="Arial"/>
                </a:rPr>
                <a:t>22</a:t>
              </a:r>
              <a:r>
                <a:rPr lang="en-US" sz="2500" dirty="0">
                  <a:latin typeface="Arial"/>
                  <a:cs typeface="Arial"/>
                </a:rPr>
                <a:t>. Finally, inhibition of PAX5 increased </a:t>
              </a:r>
              <a:r>
                <a:rPr lang="en-US" sz="2500" dirty="0" err="1">
                  <a:latin typeface="Arial"/>
                  <a:cs typeface="Arial"/>
                </a:rPr>
                <a:t>cisplatin</a:t>
              </a:r>
              <a:r>
                <a:rPr lang="en-US" sz="2500" dirty="0">
                  <a:latin typeface="Arial"/>
                  <a:cs typeface="Arial"/>
                </a:rPr>
                <a:t> sensitivity in bladder cancer cells.</a:t>
              </a:r>
            </a:p>
            <a:p>
              <a:pPr algn="just"/>
              <a:endParaRPr lang="en-US" sz="2500" dirty="0">
                <a:latin typeface="Arial"/>
                <a:cs typeface="Arial"/>
              </a:endParaRPr>
            </a:p>
            <a:p>
              <a:pPr algn="just"/>
              <a:r>
                <a:rPr lang="en-US" sz="2500" dirty="0">
                  <a:latin typeface="Arial"/>
                  <a:cs typeface="Arial"/>
                </a:rPr>
                <a:t>The Resistant associated attractors and the newly shifted Sensitive associated attractor are shown in Fig 8.</a:t>
              </a:r>
            </a:p>
          </p:txBody>
        </p:sp>
        <p:sp>
          <p:nvSpPr>
            <p:cNvPr id="55" name="TextBox 54">
              <a:extLst>
                <a:ext uri="{FF2B5EF4-FFF2-40B4-BE49-F238E27FC236}">
                  <a16:creationId xmlns:a16="http://schemas.microsoft.com/office/drawing/2014/main" id="{31CE57C9-2DF6-D54B-9399-D7572FD00E6E}"/>
                </a:ext>
              </a:extLst>
            </p:cNvPr>
            <p:cNvSpPr txBox="1"/>
            <p:nvPr/>
          </p:nvSpPr>
          <p:spPr>
            <a:xfrm>
              <a:off x="10874295" y="29116239"/>
              <a:ext cx="2133600" cy="1107996"/>
            </a:xfrm>
            <a:prstGeom prst="rect">
              <a:avLst/>
            </a:prstGeom>
            <a:noFill/>
          </p:spPr>
          <p:txBody>
            <a:bodyPr wrap="square" rtlCol="0">
              <a:spAutoFit/>
            </a:bodyPr>
            <a:lstStyle/>
            <a:p>
              <a:r>
                <a:rPr lang="en-US" sz="6600" dirty="0"/>
                <a:t>FC</a:t>
              </a:r>
              <a:r>
                <a:rPr lang="en-US" sz="6600" baseline="-25000" dirty="0"/>
                <a:t>1</a:t>
              </a:r>
              <a:r>
                <a:rPr lang="en-US" sz="6600" dirty="0"/>
                <a:t>={ </a:t>
              </a:r>
            </a:p>
          </p:txBody>
        </p:sp>
        <p:sp>
          <p:nvSpPr>
            <p:cNvPr id="56" name="TextBox 55">
              <a:extLst>
                <a:ext uri="{FF2B5EF4-FFF2-40B4-BE49-F238E27FC236}">
                  <a16:creationId xmlns:a16="http://schemas.microsoft.com/office/drawing/2014/main" id="{9B7B0B40-6454-8947-8637-42866AA8768D}"/>
                </a:ext>
              </a:extLst>
            </p:cNvPr>
            <p:cNvSpPr txBox="1"/>
            <p:nvPr/>
          </p:nvSpPr>
          <p:spPr>
            <a:xfrm>
              <a:off x="19623274" y="29116239"/>
              <a:ext cx="685800" cy="1107996"/>
            </a:xfrm>
            <a:prstGeom prst="rect">
              <a:avLst/>
            </a:prstGeom>
            <a:noFill/>
          </p:spPr>
          <p:txBody>
            <a:bodyPr wrap="square" rtlCol="0">
              <a:spAutoFit/>
            </a:bodyPr>
            <a:lstStyle/>
            <a:p>
              <a:r>
                <a:rPr lang="en-US" sz="6600" dirty="0"/>
                <a:t>}</a:t>
              </a:r>
            </a:p>
          </p:txBody>
        </p:sp>
      </p:grpSp>
      <p:sp>
        <p:nvSpPr>
          <p:cNvPr id="59" name="object 37">
            <a:extLst>
              <a:ext uri="{FF2B5EF4-FFF2-40B4-BE49-F238E27FC236}">
                <a16:creationId xmlns:a16="http://schemas.microsoft.com/office/drawing/2014/main" id="{0C740079-204C-A846-8164-018F7CEAF6DA}"/>
              </a:ext>
            </a:extLst>
          </p:cNvPr>
          <p:cNvSpPr txBox="1"/>
          <p:nvPr/>
        </p:nvSpPr>
        <p:spPr>
          <a:xfrm>
            <a:off x="32976587" y="27300782"/>
            <a:ext cx="10332720" cy="3486000"/>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the CL TNBC signaling network. Based on preliminary data, we were able to capture known TNBC  dysregulated genes, ……… EMT, Stemness</a:t>
            </a:r>
          </a:p>
          <a:p>
            <a:pPr algn="just"/>
            <a:r>
              <a:rPr lang="en-US" sz="2500" dirty="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 </a:t>
            </a:r>
            <a:r>
              <a:rPr lang="en-US" sz="2500" dirty="0">
                <a:latin typeface="Arial" panose="020B0604020202020204" pitchFamily="34" charset="0"/>
                <a:cs typeface="Arial" panose="020B0604020202020204" pitchFamily="34" charset="0"/>
              </a:rPr>
              <a:t>perturbation screenings did generate different Tumor Reversion Sets.</a:t>
            </a:r>
          </a:p>
          <a:p>
            <a:pPr algn="just"/>
            <a:r>
              <a:rPr lang="en-US" sz="2500" dirty="0">
                <a:latin typeface="Arial" panose="020B0604020202020204" pitchFamily="34" charset="0"/>
                <a:cs typeface="Arial" panose="020B0604020202020204" pitchFamily="34" charset="0"/>
              </a:rPr>
              <a:t>Future work includes the prioritize of FC sets to select few top sets for experimental validation. Finally, we plan to extend our analysis with dynamical modeling to compare results or possibly to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2976587" y="25839004"/>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5665766" y="25910480"/>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700" y="3792314"/>
            <a:ext cx="2125980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609598"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9" name="object 13">
            <a:extLst>
              <a:ext uri="{FF2B5EF4-FFF2-40B4-BE49-F238E27FC236}">
                <a16:creationId xmlns:a16="http://schemas.microsoft.com/office/drawing/2014/main" id="{B9096B57-3DE5-DB4B-B75F-44227FAD716E}"/>
              </a:ext>
            </a:extLst>
          </p:cNvPr>
          <p:cNvSpPr txBox="1"/>
          <p:nvPr/>
        </p:nvSpPr>
        <p:spPr>
          <a:xfrm>
            <a:off x="19930679" y="3863790"/>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grpSp>
        <p:nvGrpSpPr>
          <p:cNvPr id="73" name="Group 72">
            <a:extLst>
              <a:ext uri="{FF2B5EF4-FFF2-40B4-BE49-F238E27FC236}">
                <a16:creationId xmlns:a16="http://schemas.microsoft.com/office/drawing/2014/main" id="{E36E2827-6170-5540-8279-785E7EAECD98}"/>
              </a:ext>
            </a:extLst>
          </p:cNvPr>
          <p:cNvGrpSpPr>
            <a:grpSpLocks noChangeAspect="1"/>
          </p:cNvGrpSpPr>
          <p:nvPr/>
        </p:nvGrpSpPr>
        <p:grpSpPr>
          <a:xfrm>
            <a:off x="1547510" y="24303788"/>
            <a:ext cx="8458852" cy="4245704"/>
            <a:chOff x="-197618" y="32411551"/>
            <a:chExt cx="9829799" cy="4472302"/>
          </a:xfrm>
        </p:grpSpPr>
        <p:pic>
          <p:nvPicPr>
            <p:cNvPr id="75" name="Picture 74" descr="epigenetic landscape to control figure.jpg">
              <a:extLst>
                <a:ext uri="{FF2B5EF4-FFF2-40B4-BE49-F238E27FC236}">
                  <a16:creationId xmlns:a16="http://schemas.microsoft.com/office/drawing/2014/main" id="{B6B83297-5624-A547-B70A-EE5A33488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1182" y="32411551"/>
              <a:ext cx="8000999" cy="4472302"/>
            </a:xfrm>
            <a:prstGeom prst="rect">
              <a:avLst/>
            </a:prstGeom>
          </p:spPr>
        </p:pic>
        <p:sp>
          <p:nvSpPr>
            <p:cNvPr id="74" name="object 59">
              <a:extLst>
                <a:ext uri="{FF2B5EF4-FFF2-40B4-BE49-F238E27FC236}">
                  <a16:creationId xmlns:a16="http://schemas.microsoft.com/office/drawing/2014/main" id="{D83CC5EE-4CA8-214B-9CEF-E54DE2350358}"/>
                </a:ext>
              </a:extLst>
            </p:cNvPr>
            <p:cNvSpPr txBox="1"/>
            <p:nvPr/>
          </p:nvSpPr>
          <p:spPr>
            <a:xfrm>
              <a:off x="-197618" y="33036524"/>
              <a:ext cx="4815924" cy="1354035"/>
            </a:xfrm>
            <a:prstGeom prst="rect">
              <a:avLst/>
            </a:prstGeom>
          </p:spPr>
          <p:txBody>
            <a:bodyPr vert="horz" wrap="square" lIns="0" tIns="25874" rIns="0" bIns="0" rtlCol="0">
              <a:spAutoFit/>
            </a:bodyPr>
            <a:lstStyle/>
            <a:p>
              <a:r>
                <a:rPr lang="en-US" sz="1800" b="1" dirty="0">
                  <a:latin typeface="Arial"/>
                  <a:cs typeface="Arial"/>
                </a:rPr>
                <a:t>Figure 1. Waddington’s Epigenetic Landscape and Optimal Control on State Space Portrait</a:t>
              </a:r>
            </a:p>
          </p:txBody>
        </p:sp>
      </p:grpSp>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11414821" y="6261857"/>
            <a:ext cx="21061558" cy="670877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7"/>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8"/>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5112960" y="14977338"/>
              <a:ext cx="949715" cy="66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7647" y1="73077" x2="67647" y2="73077"/>
                        </a14:backgroundRemoval>
                      </a14:imgEffect>
                    </a14:imgLayer>
                  </a14:imgProps>
                </a:ext>
              </a:extLst>
            </a:blip>
            <a:stretch>
              <a:fillRect/>
            </a:stretch>
          </p:blipFill>
          <p:spPr>
            <a:xfrm rot="5400000">
              <a:off x="35506126" y="14502069"/>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11"/>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12"/>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3" y="12232640"/>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3"/>
            <a:stretch>
              <a:fillRect/>
            </a:stretch>
          </p:blipFill>
          <p:spPr>
            <a:xfrm>
              <a:off x="27588553" y="12990830"/>
              <a:ext cx="4889500" cy="3543300"/>
            </a:xfrm>
            <a:prstGeom prst="rect">
              <a:avLst/>
            </a:prstGeom>
          </p:spPr>
        </p:pic>
      </p:grpSp>
      <p:grpSp>
        <p:nvGrpSpPr>
          <p:cNvPr id="180" name="Group 179">
            <a:extLst>
              <a:ext uri="{FF2B5EF4-FFF2-40B4-BE49-F238E27FC236}">
                <a16:creationId xmlns:a16="http://schemas.microsoft.com/office/drawing/2014/main" id="{88743EB9-5C0B-ED40-BBDD-103870AFC24B}"/>
              </a:ext>
            </a:extLst>
          </p:cNvPr>
          <p:cNvGrpSpPr/>
          <p:nvPr/>
        </p:nvGrpSpPr>
        <p:grpSpPr>
          <a:xfrm>
            <a:off x="11366660" y="13178845"/>
            <a:ext cx="9860046" cy="6932521"/>
            <a:chOff x="25112401" y="12391396"/>
            <a:chExt cx="7428668" cy="5127204"/>
          </a:xfrm>
        </p:grpSpPr>
        <p:sp>
          <p:nvSpPr>
            <p:cNvPr id="35" name="object 59">
              <a:extLst>
                <a:ext uri="{FF2B5EF4-FFF2-40B4-BE49-F238E27FC236}">
                  <a16:creationId xmlns:a16="http://schemas.microsoft.com/office/drawing/2014/main" id="{08768E72-2E6F-634C-9E84-6443CA676EDD}"/>
                </a:ext>
              </a:extLst>
            </p:cNvPr>
            <p:cNvSpPr txBox="1"/>
            <p:nvPr/>
          </p:nvSpPr>
          <p:spPr>
            <a:xfrm>
              <a:off x="25112401" y="17045344"/>
              <a:ext cx="7349154" cy="473256"/>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Attractor landscape including the associated attractors for the 2 conditions of interest: Cancerous (Ca) and Normal (Norm)</a:t>
              </a:r>
              <a:endParaRPr lang="en-US" sz="1800" dirty="0">
                <a:latin typeface="Garamond"/>
                <a:cs typeface="Garamond"/>
              </a:endParaRPr>
            </a:p>
          </p:txBody>
        </p:sp>
        <p:grpSp>
          <p:nvGrpSpPr>
            <p:cNvPr id="160" name="Group 159">
              <a:extLst>
                <a:ext uri="{FF2B5EF4-FFF2-40B4-BE49-F238E27FC236}">
                  <a16:creationId xmlns:a16="http://schemas.microsoft.com/office/drawing/2014/main" id="{8753578E-B7E9-944D-B5B6-38CE2CE7AC3C}"/>
                </a:ext>
              </a:extLst>
            </p:cNvPr>
            <p:cNvGrpSpPr>
              <a:grpSpLocks noChangeAspect="1"/>
            </p:cNvGrpSpPr>
            <p:nvPr/>
          </p:nvGrpSpPr>
          <p:grpSpPr>
            <a:xfrm>
              <a:off x="25126338" y="12391396"/>
              <a:ext cx="7414731" cy="4531057"/>
              <a:chOff x="21891009" y="17032406"/>
              <a:chExt cx="7414731" cy="4531057"/>
            </a:xfrm>
          </p:grpSpPr>
          <p:grpSp>
            <p:nvGrpSpPr>
              <p:cNvPr id="161" name="Group 160">
                <a:extLst>
                  <a:ext uri="{FF2B5EF4-FFF2-40B4-BE49-F238E27FC236}">
                    <a16:creationId xmlns:a16="http://schemas.microsoft.com/office/drawing/2014/main" id="{783552AC-2DB4-E04C-BA64-7C01CB1B4002}"/>
                  </a:ext>
                </a:extLst>
              </p:cNvPr>
              <p:cNvGrpSpPr>
                <a:grpSpLocks noChangeAspect="1"/>
              </p:cNvGrpSpPr>
              <p:nvPr/>
            </p:nvGrpSpPr>
            <p:grpSpPr>
              <a:xfrm>
                <a:off x="22001228" y="17172717"/>
                <a:ext cx="7304512" cy="4275700"/>
                <a:chOff x="3066787" y="1803878"/>
                <a:chExt cx="8158824" cy="4775770"/>
              </a:xfrm>
            </p:grpSpPr>
            <p:pic>
              <p:nvPicPr>
                <p:cNvPr id="163" name="Picture 162">
                  <a:extLst>
                    <a:ext uri="{FF2B5EF4-FFF2-40B4-BE49-F238E27FC236}">
                      <a16:creationId xmlns:a16="http://schemas.microsoft.com/office/drawing/2014/main" id="{61CB9D12-570A-2641-9405-DA2288CB14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64" name="Picture 163">
                  <a:extLst>
                    <a:ext uri="{FF2B5EF4-FFF2-40B4-BE49-F238E27FC236}">
                      <a16:creationId xmlns:a16="http://schemas.microsoft.com/office/drawing/2014/main" id="{9BC589E5-4183-A448-BA0D-D61BEE614F9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47173" y="4272015"/>
                  <a:ext cx="1397633" cy="1414477"/>
                </a:xfrm>
                <a:prstGeom prst="rect">
                  <a:avLst/>
                </a:prstGeom>
                <a:ln w="76200" cap="sq" cmpd="thickThin">
                  <a:solidFill>
                    <a:srgbClr val="FF2D9F"/>
                  </a:solidFill>
                  <a:prstDash val="solid"/>
                  <a:miter lim="800000"/>
                </a:ln>
                <a:effectLst>
                  <a:innerShdw blurRad="76200">
                    <a:srgbClr val="000000"/>
                  </a:innerShdw>
                </a:effectLst>
              </p:spPr>
            </p:pic>
            <p:pic>
              <p:nvPicPr>
                <p:cNvPr id="165" name="Picture 164">
                  <a:extLst>
                    <a:ext uri="{FF2B5EF4-FFF2-40B4-BE49-F238E27FC236}">
                      <a16:creationId xmlns:a16="http://schemas.microsoft.com/office/drawing/2014/main" id="{85DFD7EF-5300-754D-A57A-F84DE1724E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44608" y="1906012"/>
                  <a:ext cx="1402764" cy="1419669"/>
                </a:xfrm>
                <a:prstGeom prst="rect">
                  <a:avLst/>
                </a:prstGeom>
                <a:ln w="76200" cap="sq" cmpd="thickThin">
                  <a:solidFill>
                    <a:srgbClr val="564B94"/>
                  </a:solidFill>
                  <a:prstDash val="solid"/>
                  <a:miter lim="800000"/>
                </a:ln>
                <a:effectLst>
                  <a:innerShdw blurRad="76200">
                    <a:srgbClr val="000000"/>
                  </a:innerShdw>
                </a:effectLst>
              </p:spPr>
            </p:pic>
            <p:pic>
              <p:nvPicPr>
                <p:cNvPr id="166" name="Picture 165">
                  <a:extLst>
                    <a:ext uri="{FF2B5EF4-FFF2-40B4-BE49-F238E27FC236}">
                      <a16:creationId xmlns:a16="http://schemas.microsoft.com/office/drawing/2014/main" id="{50966D7C-A1E3-B84B-83E7-94A1117651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34791" y="1906383"/>
                  <a:ext cx="1402764" cy="1419669"/>
                </a:xfrm>
                <a:prstGeom prst="rect">
                  <a:avLst/>
                </a:prstGeom>
                <a:ln w="76200" cap="sq" cmpd="thickThin">
                  <a:solidFill>
                    <a:srgbClr val="7AD4B5"/>
                  </a:solidFill>
                  <a:prstDash val="solid"/>
                  <a:miter lim="800000"/>
                </a:ln>
                <a:effectLst>
                  <a:innerShdw blurRad="76200">
                    <a:srgbClr val="000000"/>
                  </a:innerShdw>
                </a:effectLst>
              </p:spPr>
            </p:pic>
            <p:cxnSp>
              <p:nvCxnSpPr>
                <p:cNvPr id="167" name="Straight Connector 166">
                  <a:extLst>
                    <a:ext uri="{FF2B5EF4-FFF2-40B4-BE49-F238E27FC236}">
                      <a16:creationId xmlns:a16="http://schemas.microsoft.com/office/drawing/2014/main" id="{AD8B0BD5-047D-4F49-90F3-3390B3EAEB10}"/>
                    </a:ext>
                  </a:extLst>
                </p:cNvPr>
                <p:cNvCxnSpPr>
                  <a:cxnSpLocks/>
                </p:cNvCxnSpPr>
                <p:nvPr/>
              </p:nvCxnSpPr>
              <p:spPr>
                <a:xfrm flipH="1">
                  <a:off x="8411123" y="1803878"/>
                  <a:ext cx="1047243" cy="64675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8" name="Straight Connector 167">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28254" cy="75825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9" name="Straight Connector 168">
                  <a:extLst>
                    <a:ext uri="{FF2B5EF4-FFF2-40B4-BE49-F238E27FC236}">
                      <a16:creationId xmlns:a16="http://schemas.microsoft.com/office/drawing/2014/main" id="{30052CCF-D56D-DE4F-8769-E220B183A960}"/>
                    </a:ext>
                  </a:extLst>
                </p:cNvPr>
                <p:cNvCxnSpPr>
                  <a:cxnSpLocks/>
                </p:cNvCxnSpPr>
                <p:nvPr/>
              </p:nvCxnSpPr>
              <p:spPr>
                <a:xfrm flipH="1">
                  <a:off x="4605547" y="2522888"/>
                  <a:ext cx="627712" cy="8761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70" name="Straight Connector 169">
                  <a:extLst>
                    <a:ext uri="{FF2B5EF4-FFF2-40B4-BE49-F238E27FC236}">
                      <a16:creationId xmlns:a16="http://schemas.microsoft.com/office/drawing/2014/main" id="{9B3EE1BE-B78A-5A41-BD15-442B9BD8CC29}"/>
                    </a:ext>
                  </a:extLst>
                </p:cNvPr>
                <p:cNvCxnSpPr>
                  <a:cxnSpLocks/>
                </p:cNvCxnSpPr>
                <p:nvPr/>
              </p:nvCxnSpPr>
              <p:spPr>
                <a:xfrm flipH="1" flipV="1">
                  <a:off x="8855186" y="4996809"/>
                  <a:ext cx="603173" cy="76820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71" name="Straight Connector 170">
                  <a:extLst>
                    <a:ext uri="{FF2B5EF4-FFF2-40B4-BE49-F238E27FC236}">
                      <a16:creationId xmlns:a16="http://schemas.microsoft.com/office/drawing/2014/main" id="{504F3F04-F411-BC46-808D-68BBEBCFBCD6}"/>
                    </a:ext>
                  </a:extLst>
                </p:cNvPr>
                <p:cNvCxnSpPr>
                  <a:cxnSpLocks/>
                </p:cNvCxnSpPr>
                <p:nvPr/>
              </p:nvCxnSpPr>
              <p:spPr>
                <a:xfrm flipV="1">
                  <a:off x="8855186" y="4220584"/>
                  <a:ext cx="603173" cy="60499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72" name="Straight Connector 171">
                  <a:extLst>
                    <a:ext uri="{FF2B5EF4-FFF2-40B4-BE49-F238E27FC236}">
                      <a16:creationId xmlns:a16="http://schemas.microsoft.com/office/drawing/2014/main" id="{6702D20A-009F-034B-8C88-2A72E8CE03C4}"/>
                    </a:ext>
                  </a:extLst>
                </p:cNvPr>
                <p:cNvCxnSpPr>
                  <a:cxnSpLocks/>
                </p:cNvCxnSpPr>
                <p:nvPr/>
              </p:nvCxnSpPr>
              <p:spPr>
                <a:xfrm>
                  <a:off x="4664328" y="1906012"/>
                  <a:ext cx="568931" cy="4663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73" name="TextBox 172">
                  <a:extLst>
                    <a:ext uri="{FF2B5EF4-FFF2-40B4-BE49-F238E27FC236}">
                      <a16:creationId xmlns:a16="http://schemas.microsoft.com/office/drawing/2014/main" id="{A967F9BC-369A-EF46-B07A-23327B3AE177}"/>
                    </a:ext>
                  </a:extLst>
                </p:cNvPr>
                <p:cNvSpPr txBox="1"/>
                <p:nvPr/>
              </p:nvSpPr>
              <p:spPr>
                <a:xfrm>
                  <a:off x="9340688" y="3365849"/>
                  <a:ext cx="1810604" cy="7219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74" name="Rectangle 173">
                  <a:extLst>
                    <a:ext uri="{FF2B5EF4-FFF2-40B4-BE49-F238E27FC236}">
                      <a16:creationId xmlns:a16="http://schemas.microsoft.com/office/drawing/2014/main" id="{376D6721-7846-CE49-B3EC-BC051822A611}"/>
                    </a:ext>
                  </a:extLst>
                </p:cNvPr>
                <p:cNvSpPr/>
                <p:nvPr/>
              </p:nvSpPr>
              <p:spPr>
                <a:xfrm>
                  <a:off x="7413180" y="2950248"/>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18B9B762-065B-4444-81ED-68CAFDD36369}"/>
                    </a:ext>
                  </a:extLst>
                </p:cNvPr>
                <p:cNvSpPr/>
                <p:nvPr/>
              </p:nvSpPr>
              <p:spPr>
                <a:xfrm>
                  <a:off x="9266369" y="5857725"/>
                  <a:ext cx="1959242"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76" name="Rectangle 175">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77" name="Rectangle 176">
                  <a:extLst>
                    <a:ext uri="{FF2B5EF4-FFF2-40B4-BE49-F238E27FC236}">
                      <a16:creationId xmlns:a16="http://schemas.microsoft.com/office/drawing/2014/main" id="{EFAB9C1F-3799-824F-8C4A-74CEFFC9E8ED}"/>
                    </a:ext>
                  </a:extLst>
                </p:cNvPr>
                <p:cNvSpPr/>
                <p:nvPr/>
              </p:nvSpPr>
              <p:spPr>
                <a:xfrm>
                  <a:off x="5073959" y="3224136"/>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C8365EC5-CDBC-C049-A165-3686F7841FA2}"/>
                    </a:ext>
                  </a:extLst>
                </p:cNvPr>
                <p:cNvSpPr/>
                <p:nvPr/>
              </p:nvSpPr>
              <p:spPr>
                <a:xfrm>
                  <a:off x="6845756" y="4847456"/>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sp>
            <p:nvSpPr>
              <p:cNvPr id="162" name="Frame 161">
                <a:extLst>
                  <a:ext uri="{FF2B5EF4-FFF2-40B4-BE49-F238E27FC236}">
                    <a16:creationId xmlns:a16="http://schemas.microsoft.com/office/drawing/2014/main" id="{17CBFF61-8166-814C-AB8C-062CBB87A54E}"/>
                  </a:ext>
                </a:extLst>
              </p:cNvPr>
              <p:cNvSpPr/>
              <p:nvPr/>
            </p:nvSpPr>
            <p:spPr>
              <a:xfrm>
                <a:off x="21891009" y="17032406"/>
                <a:ext cx="7335217" cy="4531057"/>
              </a:xfrm>
              <a:prstGeom prst="frame">
                <a:avLst>
                  <a:gd name="adj1" fmla="val 452"/>
                </a:avLst>
              </a:prstGeom>
              <a:gradFill>
                <a:gsLst>
                  <a:gs pos="0">
                    <a:schemeClr val="bg2">
                      <a:lumMod val="75000"/>
                    </a:schemeClr>
                  </a:gs>
                  <a:gs pos="99000">
                    <a:schemeClr val="accent1">
                      <a:lumMod val="20000"/>
                      <a:lumOff val="80000"/>
                    </a:schemeClr>
                  </a:gs>
                </a:gsLst>
                <a:lin ang="5400000" scaled="1"/>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6" name="Group 35">
            <a:extLst>
              <a:ext uri="{FF2B5EF4-FFF2-40B4-BE49-F238E27FC236}">
                <a16:creationId xmlns:a16="http://schemas.microsoft.com/office/drawing/2014/main" id="{A0B367F8-A096-CD4E-8B5C-84A64739A3C4}"/>
              </a:ext>
            </a:extLst>
          </p:cNvPr>
          <p:cNvGrpSpPr>
            <a:grpSpLocks noChangeAspect="1"/>
          </p:cNvGrpSpPr>
          <p:nvPr/>
        </p:nvGrpSpPr>
        <p:grpSpPr>
          <a:xfrm>
            <a:off x="23770494" y="17988700"/>
            <a:ext cx="7004159" cy="6908395"/>
            <a:chOff x="22675406" y="13169314"/>
            <a:chExt cx="4223194" cy="4165452"/>
          </a:xfrm>
        </p:grpSpPr>
        <p:sp>
          <p:nvSpPr>
            <p:cNvPr id="38" name="Rectangle 37">
              <a:extLst>
                <a:ext uri="{FF2B5EF4-FFF2-40B4-BE49-F238E27FC236}">
                  <a16:creationId xmlns:a16="http://schemas.microsoft.com/office/drawing/2014/main" id="{ADCB9D20-FDAA-2244-A449-D7FDAEE16077}"/>
                </a:ext>
              </a:extLst>
            </p:cNvPr>
            <p:cNvSpPr/>
            <p:nvPr/>
          </p:nvSpPr>
          <p:spPr>
            <a:xfrm>
              <a:off x="23391452" y="13947204"/>
              <a:ext cx="488789"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6A071F7-9F9C-614D-8344-8C6369337C11}"/>
                </a:ext>
              </a:extLst>
            </p:cNvPr>
            <p:cNvSpPr/>
            <p:nvPr/>
          </p:nvSpPr>
          <p:spPr>
            <a:xfrm>
              <a:off x="24460753" y="13538057"/>
              <a:ext cx="483420"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BA5D458E-2D89-624C-88BF-1E705836A6E4}"/>
                </a:ext>
              </a:extLst>
            </p:cNvPr>
            <p:cNvSpPr/>
            <p:nvPr/>
          </p:nvSpPr>
          <p:spPr>
            <a:xfrm>
              <a:off x="24954457" y="14305062"/>
              <a:ext cx="322352"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1" name="object 59">
              <a:extLst>
                <a:ext uri="{FF2B5EF4-FFF2-40B4-BE49-F238E27FC236}">
                  <a16:creationId xmlns:a16="http://schemas.microsoft.com/office/drawing/2014/main" id="{E7A7E3EF-6812-7F4E-A326-D82E301B3201}"/>
                </a:ext>
              </a:extLst>
            </p:cNvPr>
            <p:cNvSpPr txBox="1"/>
            <p:nvPr/>
          </p:nvSpPr>
          <p:spPr>
            <a:xfrm>
              <a:off x="22675406" y="17131714"/>
              <a:ext cx="4223194" cy="203052"/>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Phenotype Landscape After Unsupervised Clustering.</a:t>
              </a:r>
              <a:endParaRPr lang="en-US" sz="1800" dirty="0">
                <a:latin typeface="Garamond"/>
                <a:cs typeface="Garamond"/>
              </a:endParaRPr>
            </a:p>
          </p:txBody>
        </p:sp>
        <p:pic>
          <p:nvPicPr>
            <p:cNvPr id="37" name="Picture 36">
              <a:extLst>
                <a:ext uri="{FF2B5EF4-FFF2-40B4-BE49-F238E27FC236}">
                  <a16:creationId xmlns:a16="http://schemas.microsoft.com/office/drawing/2014/main" id="{AEBEF653-8A46-CD40-8254-CA1504370A7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675406" y="13169314"/>
              <a:ext cx="4223194" cy="3887652"/>
            </a:xfrm>
            <a:prstGeom prst="rect">
              <a:avLst/>
            </a:prstGeom>
            <a:effectLst>
              <a:innerShdw blurRad="114300">
                <a:prstClr val="black"/>
              </a:innerShdw>
            </a:effectLst>
          </p:spPr>
        </p:pic>
      </p:grpSp>
      <p:pic>
        <p:nvPicPr>
          <p:cNvPr id="90" name="Picture 8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45545" y="13407690"/>
            <a:ext cx="3758020" cy="4549183"/>
          </a:xfrm>
          <a:prstGeom prst="rect">
            <a:avLst/>
          </a:prstGeom>
        </p:spPr>
      </p:pic>
      <p:sp>
        <p:nvSpPr>
          <p:cNvPr id="91" name="Rectangle 90"/>
          <p:cNvSpPr/>
          <p:nvPr/>
        </p:nvSpPr>
        <p:spPr>
          <a:xfrm>
            <a:off x="32953057" y="18028349"/>
            <a:ext cx="4151089" cy="1200329"/>
          </a:xfrm>
          <a:prstGeom prst="rect">
            <a:avLst/>
          </a:prstGeom>
        </p:spPr>
        <p:txBody>
          <a:bodyPr wrap="square">
            <a:spAutoFit/>
          </a:bodyPr>
          <a:lstStyle/>
          <a:p>
            <a:r>
              <a:rPr lang="en-US" sz="1800" b="1" dirty="0">
                <a:latin typeface="Garamond"/>
                <a:cs typeface="Garamond"/>
              </a:rPr>
              <a:t>Figure </a:t>
            </a:r>
            <a:r>
              <a:rPr lang="en-US" sz="1800" b="1" dirty="0" smtClean="0">
                <a:latin typeface="Garamond"/>
                <a:cs typeface="Garamond"/>
              </a:rPr>
              <a:t>6. Tumorigenic Network. </a:t>
            </a:r>
            <a:r>
              <a:rPr lang="en-US" sz="1800" dirty="0" smtClean="0">
                <a:latin typeface="Garamond"/>
                <a:cs typeface="Garamond"/>
              </a:rPr>
              <a:t>230 nodes and 583 edges. </a:t>
            </a:r>
            <a:r>
              <a:rPr lang="en-US" sz="1800" dirty="0">
                <a:latin typeface="Garamond"/>
                <a:cs typeface="Garamond"/>
              </a:rPr>
              <a:t>Edges in red are activating edges, while blue edges are inhibitory.</a:t>
            </a:r>
          </a:p>
        </p:txBody>
      </p:sp>
      <p:sp>
        <p:nvSpPr>
          <p:cNvPr id="31" name="Rectangle 30">
            <a:extLst>
              <a:ext uri="{FF2B5EF4-FFF2-40B4-BE49-F238E27FC236}">
                <a16:creationId xmlns:a16="http://schemas.microsoft.com/office/drawing/2014/main" id="{71813299-7AE9-824B-8CEF-12A01B05A499}"/>
              </a:ext>
            </a:extLst>
          </p:cNvPr>
          <p:cNvSpPr/>
          <p:nvPr/>
        </p:nvSpPr>
        <p:spPr>
          <a:xfrm>
            <a:off x="12049987" y="21094854"/>
            <a:ext cx="8515984" cy="1246495"/>
          </a:xfrm>
          <a:prstGeom prst="rect">
            <a:avLst/>
          </a:prstGeom>
        </p:spPr>
        <p:txBody>
          <a:bodyPr wrap="square">
            <a:spAutoFit/>
          </a:bodyPr>
          <a:lstStyle/>
          <a:p>
            <a:pPr algn="just"/>
            <a:r>
              <a:rPr lang="en-US" sz="2500" b="1" dirty="0" smtClean="0">
                <a:latin typeface="Arial" panose="020B0604020202020204" pitchFamily="34" charset="0"/>
                <a:cs typeface="Arial" panose="020B0604020202020204" pitchFamily="34" charset="0"/>
              </a:rPr>
              <a:t>STEP </a:t>
            </a:r>
            <a:r>
              <a:rPr lang="en-US" sz="2500" b="1" dirty="0">
                <a:latin typeface="Arial" panose="020B0604020202020204" pitchFamily="34" charset="0"/>
                <a:cs typeface="Arial" panose="020B0604020202020204" pitchFamily="34" charset="0"/>
              </a:rPr>
              <a:t>3. Estimating Phenotype Landscape with Unsupervised Machine Learning. </a:t>
            </a:r>
            <a:r>
              <a:rPr lang="en-US" sz="2500" dirty="0">
                <a:latin typeface="Arial" panose="020B0604020202020204" pitchFamily="34" charset="0"/>
                <a:cs typeface="Arial" panose="020B0604020202020204" pitchFamily="34" charset="0"/>
              </a:rPr>
              <a:t>We apply K-Means algorithm to cluster the simulated attractors (Fig 4). </a:t>
            </a:r>
          </a:p>
        </p:txBody>
      </p:sp>
      <p:sp>
        <p:nvSpPr>
          <p:cNvPr id="30" name="object 59">
            <a:extLst>
              <a:ext uri="{FF2B5EF4-FFF2-40B4-BE49-F238E27FC236}">
                <a16:creationId xmlns:a16="http://schemas.microsoft.com/office/drawing/2014/main" id="{75B6A4DF-1017-914F-BA3A-FD70D56A0C2E}"/>
              </a:ext>
            </a:extLst>
          </p:cNvPr>
          <p:cNvSpPr txBox="1"/>
          <p:nvPr/>
        </p:nvSpPr>
        <p:spPr>
          <a:xfrm>
            <a:off x="11320706" y="12046443"/>
            <a:ext cx="9906000" cy="303126"/>
          </a:xfrm>
          <a:prstGeom prst="rect">
            <a:avLst/>
          </a:prstGeom>
        </p:spPr>
        <p:txBody>
          <a:bodyPr vert="horz" wrap="square" lIns="0" tIns="25874" rIns="0" bIns="0" rtlCol="0">
            <a:spAutoFit/>
          </a:bodyPr>
          <a:lstStyle/>
          <a:p>
            <a:r>
              <a:rPr lang="en-US" sz="1800" b="1" dirty="0">
                <a:latin typeface="Garamond"/>
                <a:cs typeface="Garamond"/>
              </a:rPr>
              <a:t>Figure 2.</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5" name="object 12">
            <a:extLst>
              <a:ext uri="{FF2B5EF4-FFF2-40B4-BE49-F238E27FC236}">
                <a16:creationId xmlns:a16="http://schemas.microsoft.com/office/drawing/2014/main" id="{7BBC56EE-8D6E-F34A-96CB-4A2EA2F4B451}"/>
              </a:ext>
            </a:extLst>
          </p:cNvPr>
          <p:cNvSpPr>
            <a:spLocks/>
          </p:cNvSpPr>
          <p:nvPr/>
        </p:nvSpPr>
        <p:spPr>
          <a:xfrm>
            <a:off x="32976587" y="379574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96" name="object 13">
            <a:extLst>
              <a:ext uri="{FF2B5EF4-FFF2-40B4-BE49-F238E27FC236}">
                <a16:creationId xmlns:a16="http://schemas.microsoft.com/office/drawing/2014/main" id="{EC258659-233E-6A4B-8CE1-5AEF6C3EEDBA}"/>
              </a:ext>
            </a:extLst>
          </p:cNvPr>
          <p:cNvSpPr txBox="1"/>
          <p:nvPr/>
        </p:nvSpPr>
        <p:spPr>
          <a:xfrm>
            <a:off x="35659284" y="3867215"/>
            <a:ext cx="4967327"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RESULTS</a:t>
            </a:r>
            <a:endParaRPr sz="4300" dirty="0">
              <a:latin typeface="Acumin Pro"/>
              <a:cs typeface="Acumin Pro"/>
            </a:endParaRPr>
          </a:p>
        </p:txBody>
      </p:sp>
      <p:sp>
        <p:nvSpPr>
          <p:cNvPr id="92" name="TextBox 91">
            <a:extLst>
              <a:ext uri="{FF2B5EF4-FFF2-40B4-BE49-F238E27FC236}">
                <a16:creationId xmlns:a16="http://schemas.microsoft.com/office/drawing/2014/main" id="{7C6535EC-13CE-2B44-A1D5-B957FA994BE6}"/>
              </a:ext>
            </a:extLst>
          </p:cNvPr>
          <p:cNvSpPr txBox="1"/>
          <p:nvPr/>
        </p:nvSpPr>
        <p:spPr>
          <a:xfrm>
            <a:off x="32976587" y="4758826"/>
            <a:ext cx="10332720" cy="8556188"/>
          </a:xfrm>
          <a:prstGeom prst="rect">
            <a:avLst/>
          </a:prstGeom>
          <a:noFill/>
        </p:spPr>
        <p:txBody>
          <a:bodyPr wrap="square" rtlCol="0">
            <a:spAutoFit/>
          </a:bodyPr>
          <a:lstStyle/>
          <a:p>
            <a:r>
              <a:rPr lang="en-US" sz="2500" b="1" dirty="0" err="1">
                <a:latin typeface="Arial" panose="020B0604020202020204" pitchFamily="34" charset="0"/>
                <a:cs typeface="Arial" panose="020B0604020202020204" pitchFamily="34" charset="0"/>
              </a:rPr>
              <a:t>Claudin</a:t>
            </a:r>
            <a:r>
              <a:rPr lang="en-US" sz="2500" b="1" dirty="0">
                <a:latin typeface="Arial" panose="020B0604020202020204" pitchFamily="34" charset="0"/>
                <a:cs typeface="Arial" panose="020B0604020202020204" pitchFamily="34" charset="0"/>
              </a:rPr>
              <a:t>-Low TNBC Network.</a:t>
            </a:r>
            <a:r>
              <a:rPr lang="en-US" sz="2500" dirty="0">
                <a:latin typeface="Arial" panose="020B0604020202020204" pitchFamily="34" charset="0"/>
                <a:cs typeface="Arial" panose="020B0604020202020204" pitchFamily="34" charset="0"/>
              </a:rPr>
              <a:t> The constructed network has 230 nodes and 583 edges (Fig 6). 90 of the nodes are hallmarks of cancer, 27 are breast disease ontology associated, and 4 are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markers. 142 of the network nodes are in the ACSN. (SOURCES)</a:t>
            </a:r>
          </a:p>
          <a:p>
            <a:endParaRPr lang="en-US" sz="2500" b="1"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Attractor Landscape Estimation and Unsupervised Attractor Classification.</a:t>
            </a:r>
            <a:r>
              <a:rPr lang="en-US" sz="2500" dirty="0" smtClean="0">
                <a:latin typeface="Arial" panose="020B0604020202020204" pitchFamily="34" charset="0"/>
                <a:cs typeface="Arial" panose="020B0604020202020204" pitchFamily="34" charset="0"/>
              </a:rPr>
              <a:t> We initialized the network with basal expression levels for MCF10A and MDA-MB-231, and ran SFA to estimate the corresponding attractors. We generated 100,000 random initial states of the system and simulated their corresponding attractors with SFA to estimate the attractor landscape of the network. All attractors were classified with K-Means with 10,000 initializations and optimal k of 6. The MCF10A and MDA-MB-231 attractors appeared in different clusters (Fig 7).</a:t>
            </a:r>
          </a:p>
          <a:p>
            <a:r>
              <a:rPr lang="en-US" sz="2500" dirty="0" smtClean="0">
                <a:latin typeface="Arial" panose="020B0604020202020204" pitchFamily="34" charset="0"/>
                <a:cs typeface="Arial" panose="020B0604020202020204" pitchFamily="34" charset="0"/>
              </a:rPr>
              <a:t> </a:t>
            </a:r>
          </a:p>
          <a:p>
            <a:r>
              <a:rPr lang="en-US" sz="2500" b="1" dirty="0" smtClean="0">
                <a:latin typeface="Arial" panose="020B0604020202020204" pitchFamily="34" charset="0"/>
                <a:cs typeface="Arial" panose="020B0604020202020204" pitchFamily="34" charset="0"/>
              </a:rPr>
              <a:t>FC Control Analysis.</a:t>
            </a:r>
            <a:r>
              <a:rPr lang="en-US" sz="2500" dirty="0" smtClean="0">
                <a:latin typeface="Arial" panose="020B0604020202020204" pitchFamily="34" charset="0"/>
                <a:cs typeface="Arial" panose="020B0604020202020204" pitchFamily="34" charset="0"/>
              </a:rPr>
              <a:t> We identified 6 FC sets in network. Each FC set contained 28 source nodes and 14 FVS nodes. We identified a subset of FVS nodes that were present in all 6 FC set. This FVS subset consists of 11 nodes: MAP2K6, MAP2K3, MAPK1, AURKA, CTNNB1, FOXM1, JUN, RELA, STAT3, TCF3, and AKT1. We applied all (3</a:t>
            </a:r>
            <a:r>
              <a:rPr lang="en-US" sz="2500" baseline="30000" dirty="0" smtClean="0">
                <a:latin typeface="Arial" panose="020B0604020202020204" pitchFamily="34" charset="0"/>
                <a:cs typeface="Arial" panose="020B0604020202020204" pitchFamily="34" charset="0"/>
              </a:rPr>
              <a:t>11</a:t>
            </a:r>
            <a:r>
              <a:rPr lang="en-US" sz="2500" dirty="0" smtClean="0">
                <a:latin typeface="Arial" panose="020B0604020202020204" pitchFamily="34" charset="0"/>
                <a:cs typeface="Arial" panose="020B0604020202020204" pitchFamily="34" charset="0"/>
              </a:rPr>
              <a:t>=177,147) perturbations on the FVS nodes parting from the cancerous state. INCLUDE KNN RESULTS</a:t>
            </a:r>
            <a:endParaRPr lang="en-US" sz="25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71813299-7AE9-824B-8CEF-12A01B05A499}"/>
              </a:ext>
            </a:extLst>
          </p:cNvPr>
          <p:cNvSpPr/>
          <p:nvPr/>
        </p:nvSpPr>
        <p:spPr>
          <a:xfrm>
            <a:off x="22095234" y="15395191"/>
            <a:ext cx="10124860" cy="1631216"/>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2. Estimating Attractor Landscape with Topological Signal Flow Analysis (SFA). </a:t>
            </a:r>
            <a:r>
              <a:rPr lang="en-US" sz="2500" dirty="0">
                <a:latin typeface="Arial" panose="020B0604020202020204" pitchFamily="34" charset="0"/>
                <a:cs typeface="Arial" panose="020B0604020202020204" pitchFamily="34" charset="0"/>
              </a:rPr>
              <a:t>We apply SFA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to the network using 100,000 random initial conditions to estimate the attractor landscape based on the network topology (Fig 3</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1813299-7AE9-824B-8CEF-12A01B05A499}"/>
              </a:ext>
            </a:extLst>
          </p:cNvPr>
          <p:cNvSpPr/>
          <p:nvPr/>
        </p:nvSpPr>
        <p:spPr>
          <a:xfrm>
            <a:off x="22101033" y="25839004"/>
            <a:ext cx="10119062" cy="2400657"/>
          </a:xfrm>
          <a:prstGeom prst="rect">
            <a:avLst/>
          </a:prstGeom>
        </p:spPr>
        <p:txBody>
          <a:bodyPr wrap="square">
            <a:spAutoFit/>
          </a:bodyPr>
          <a:lstStyle/>
          <a:p>
            <a:pPr algn="just"/>
            <a:r>
              <a:rPr lang="en-US" sz="2500" b="1" dirty="0" smtClean="0">
                <a:latin typeface="Arial" panose="020B0604020202020204" pitchFamily="34" charset="0"/>
                <a:cs typeface="Arial" panose="020B0604020202020204" pitchFamily="34" charset="0"/>
              </a:rPr>
              <a:t>STEP </a:t>
            </a:r>
            <a:r>
              <a:rPr lang="en-US" sz="2500" b="1" dirty="0">
                <a:latin typeface="Arial" panose="020B0604020202020204" pitchFamily="34" charset="0"/>
                <a:cs typeface="Arial" panose="020B0604020202020204" pitchFamily="34" charset="0"/>
              </a:rPr>
              <a:t>4. Applying FC Control and In-Silico Screenings. </a:t>
            </a:r>
            <a:r>
              <a:rPr lang="en-US" sz="2500" dirty="0">
                <a:latin typeface="Arial" panose="020B0604020202020204" pitchFamily="34" charset="0"/>
                <a:cs typeface="Arial" panose="020B0604020202020204" pitchFamily="34" charset="0"/>
              </a:rPr>
              <a:t>We apply FC control</a:t>
            </a:r>
            <a:r>
              <a:rPr lang="en-US" sz="2500" baseline="30000" dirty="0">
                <a:latin typeface="Arial" panose="020B0604020202020204" pitchFamily="34" charset="0"/>
                <a:cs typeface="Arial" panose="020B0604020202020204" pitchFamily="34" charset="0"/>
              </a:rPr>
              <a:t>8 </a:t>
            </a:r>
            <a:r>
              <a:rPr lang="en-US" sz="2500" dirty="0">
                <a:latin typeface="Arial" panose="020B0604020202020204" pitchFamily="34" charset="0"/>
                <a:cs typeface="Arial" panose="020B0604020202020204" pitchFamily="34" charset="0"/>
              </a:rPr>
              <a:t>to the network to identify control sets (FCs). We perform </a:t>
            </a:r>
            <a:r>
              <a:rPr lang="en-US" sz="2500" i="1" dirty="0">
                <a:latin typeface="Arial" panose="020B0604020202020204" pitchFamily="34" charset="0"/>
                <a:cs typeface="Arial" panose="020B0604020202020204" pitchFamily="34" charset="0"/>
              </a:rPr>
              <a:t>in-</a:t>
            </a:r>
            <a:r>
              <a:rPr lang="en-US" sz="2500" i="1" dirty="0" err="1">
                <a:latin typeface="Arial" panose="020B0604020202020204" pitchFamily="34" charset="0"/>
                <a:cs typeface="Arial" panose="020B0604020202020204" pitchFamily="34" charset="0"/>
              </a:rPr>
              <a:t>silico</a:t>
            </a:r>
            <a:r>
              <a:rPr lang="en-US" sz="2500" dirty="0">
                <a:latin typeface="Arial" panose="020B0604020202020204" pitchFamily="34" charset="0"/>
                <a:cs typeface="Arial" panose="020B0604020202020204" pitchFamily="34" charset="0"/>
              </a:rPr>
              <a:t> </a:t>
            </a:r>
            <a:r>
              <a:rPr lang="en-US" sz="2500" dirty="0" smtClean="0">
                <a:latin typeface="Arial" panose="020B0604020202020204" pitchFamily="34" charset="0"/>
                <a:cs typeface="Arial" panose="020B0604020202020204" pitchFamily="34" charset="0"/>
              </a:rPr>
              <a:t>screenings using SFA </a:t>
            </a:r>
            <a:r>
              <a:rPr lang="en-US" sz="2500" dirty="0">
                <a:latin typeface="Arial" panose="020B0604020202020204" pitchFamily="34" charset="0"/>
                <a:cs typeface="Arial" panose="020B0604020202020204" pitchFamily="34" charset="0"/>
              </a:rPr>
              <a:t>and applied K-Nearest Neighbors (KNN) classifier to identify combinations of perturbations of nodes in each FC set that can shift attractors from the Tumorigenic to the Normal basin of attraction (Fig 5).  </a:t>
            </a:r>
          </a:p>
        </p:txBody>
      </p:sp>
      <p:cxnSp>
        <p:nvCxnSpPr>
          <p:cNvPr id="4" name="Straight Connector 3"/>
          <p:cNvCxnSpPr/>
          <p:nvPr/>
        </p:nvCxnSpPr>
        <p:spPr>
          <a:xfrm>
            <a:off x="11612262" y="30993349"/>
            <a:ext cx="20607832" cy="0"/>
          </a:xfrm>
          <a:prstGeom prst="line">
            <a:avLst/>
          </a:prstGeom>
          <a:ln>
            <a:solidFill>
              <a:srgbClr val="000E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5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021125"/>
            <a:ext cx="3276600" cy="1371600"/>
          </a:xfrm>
          <a:prstGeom prst="rect">
            <a:avLst/>
          </a:prstGeom>
          <a:blipFill>
            <a:blip r:embed="rId2"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200" spc="-10" dirty="0">
                <a:solidFill>
                  <a:srgbClr val="FFFFFF"/>
                </a:solidFill>
                <a:latin typeface="Arial" panose="020B0604020202020204" pitchFamily="34" charset="0"/>
                <a:cs typeface="Arial" panose="020B0604020202020204" pitchFamily="34" charset="0"/>
              </a:rPr>
              <a:t>Madeleine S. Gastonguay</a:t>
            </a:r>
            <a:r>
              <a:rPr lang="en-US" sz="3200" spc="-10" baseline="30000"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Lauren Marazzi</a:t>
            </a:r>
            <a:r>
              <a:rPr lang="en-US" sz="3200" spc="-14" baseline="29914"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Paola</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Vera-Licona</a:t>
            </a:r>
            <a:r>
              <a:rPr lang="en-US" sz="3200" spc="-31" baseline="29914" dirty="0">
                <a:solidFill>
                  <a:srgbClr val="FFFFFF"/>
                </a:solidFill>
                <a:latin typeface="Arial" panose="020B0604020202020204" pitchFamily="34" charset="0"/>
                <a:cs typeface="Arial" panose="020B0604020202020204" pitchFamily="34" charset="0"/>
              </a:rPr>
              <a:t>1</a:t>
            </a:r>
            <a:endParaRPr lang="en-US" sz="32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400" spc="-10" dirty="0">
                <a:solidFill>
                  <a:srgbClr val="FFFFFF"/>
                </a:solidFill>
                <a:latin typeface="Arial" panose="020B0604020202020204" pitchFamily="34" charset="0"/>
                <a:cs typeface="Arial" panose="020B0604020202020204" pitchFamily="34" charset="0"/>
              </a:rPr>
              <a:t>Center for Quantitative </a:t>
            </a:r>
            <a:r>
              <a:rPr lang="en-US" sz="2400" dirty="0">
                <a:solidFill>
                  <a:srgbClr val="FFFFFF"/>
                </a:solidFill>
                <a:latin typeface="Arial" panose="020B0604020202020204" pitchFamily="34" charset="0"/>
                <a:cs typeface="Arial" panose="020B0604020202020204" pitchFamily="34" charset="0"/>
              </a:rPr>
              <a:t>Medicine, UConn </a:t>
            </a:r>
            <a:r>
              <a:rPr lang="en-US" sz="2400" spc="-10" dirty="0">
                <a:solidFill>
                  <a:srgbClr val="FFFFFF"/>
                </a:solidFill>
                <a:latin typeface="Arial" panose="020B0604020202020204" pitchFamily="34" charset="0"/>
                <a:cs typeface="Arial" panose="020B0604020202020204" pitchFamily="34" charset="0"/>
              </a:rPr>
              <a:t>Health, </a:t>
            </a:r>
            <a:r>
              <a:rPr lang="en-US" sz="2400" spc="-20" dirty="0">
                <a:solidFill>
                  <a:srgbClr val="FFFFFF"/>
                </a:solidFill>
                <a:latin typeface="Arial" panose="020B0604020202020204" pitchFamily="34" charset="0"/>
                <a:cs typeface="Arial" panose="020B0604020202020204" pitchFamily="34" charset="0"/>
              </a:rPr>
              <a:t>Farmington </a:t>
            </a:r>
            <a:r>
              <a:rPr lang="en-US" sz="2400" dirty="0">
                <a:solidFill>
                  <a:srgbClr val="FFFFFF"/>
                </a:solidFill>
                <a:latin typeface="Arial" panose="020B0604020202020204" pitchFamily="34" charset="0"/>
                <a:cs typeface="Arial" panose="020B0604020202020204" pitchFamily="34" charset="0"/>
              </a:rPr>
              <a:t>CT</a:t>
            </a:r>
            <a:r>
              <a:rPr lang="en-US" sz="2400" spc="20" dirty="0">
                <a:solidFill>
                  <a:srgbClr val="FFFFFF"/>
                </a:solidFill>
                <a:latin typeface="Arial" panose="020B0604020202020204" pitchFamily="34" charset="0"/>
                <a:cs typeface="Arial" panose="020B0604020202020204" pitchFamily="34" charset="0"/>
              </a:rPr>
              <a:t> </a:t>
            </a:r>
            <a:r>
              <a:rPr lang="en-US" sz="2400" dirty="0">
                <a:solidFill>
                  <a:srgbClr val="FFFFFF"/>
                </a:solidFill>
                <a:latin typeface="Arial" panose="020B0604020202020204" pitchFamily="34" charset="0"/>
                <a:cs typeface="Arial" panose="020B0604020202020204" pitchFamily="34" charset="0"/>
              </a:rPr>
              <a:t>06030</a:t>
            </a:r>
            <a:endParaRPr lang="en-US" sz="24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0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a:t>
            </a:r>
            <a:r>
              <a:rPr lang="en-US" sz="7000" b="1" kern="0" dirty="0" smtClean="0">
                <a:solidFill>
                  <a:prstClr val="white"/>
                </a:solidFill>
                <a:latin typeface="Arial" panose="020B0604020202020204" pitchFamily="34" charset="0"/>
                <a:ea typeface="+mj-ea"/>
                <a:cs typeface="Arial" panose="020B0604020202020204" pitchFamily="34" charset="0"/>
              </a:rPr>
              <a:t>Reversion</a:t>
            </a:r>
            <a:endParaRPr lang="en-US" sz="7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26253341"/>
          </a:xfrm>
          <a:prstGeom prst="rect">
            <a:avLst/>
          </a:prstGeom>
          <a:noFill/>
        </p:spPr>
        <p:txBody>
          <a:bodyPr wrap="square" rtlCol="0">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Triple Negative Breast Cancer (TNBC)</a:t>
            </a:r>
            <a:r>
              <a:rPr lang="en-US" sz="2500" dirty="0">
                <a:solidFill>
                  <a:prstClr val="black"/>
                </a:solidFill>
                <a:latin typeface="Arial" panose="020B0604020202020204" pitchFamily="34" charset="0"/>
                <a:cs typeface="Arial" panose="020B0604020202020204" pitchFamily="34" charset="0"/>
              </a:rPr>
              <a:t> is an aggressive, heterogenous subtype of breast cancer (BC) accounting for 20% of BC cases</a:t>
            </a:r>
            <a:r>
              <a:rPr lang="en-US" sz="2500" baseline="30000" dirty="0">
                <a:solidFill>
                  <a:prstClr val="black"/>
                </a:solidFill>
                <a:latin typeface="Arial" panose="020B0604020202020204" pitchFamily="34" charset="0"/>
                <a:cs typeface="Arial" panose="020B0604020202020204" pitchFamily="34" charset="0"/>
              </a:rPr>
              <a:t>1</a:t>
            </a:r>
            <a:r>
              <a:rPr lang="en-US" sz="2500" dirty="0">
                <a:solidFill>
                  <a:prstClr val="black"/>
                </a:solidFill>
                <a:latin typeface="Arial" panose="020B0604020202020204" pitchFamily="34" charset="0"/>
                <a:cs typeface="Arial" panose="020B0604020202020204" pitchFamily="34" charset="0"/>
              </a:rPr>
              <a:t>. Unlike other subtypes of BC which are characterized by the presence of estrogen receptors, progesterone receptors, or HER2 amplification, TNBC is characterized by the lack of all three of these markers</a:t>
            </a:r>
            <a:r>
              <a:rPr lang="en-US" sz="2500" dirty="0">
                <a:solidFill>
                  <a:prstClr val="black"/>
                </a:solidFill>
                <a:latin typeface="Arial" panose="020B0604020202020204" pitchFamily="34" charset="0"/>
                <a:cs typeface="Arial" panose="020B0604020202020204" pitchFamily="34" charset="0"/>
              </a:rPr>
              <a:t>. As a result, it is difficult to treat TNBC with current targeted </a:t>
            </a:r>
            <a:r>
              <a:rPr lang="en-US" sz="2500" dirty="0" smtClean="0">
                <a:solidFill>
                  <a:prstClr val="black"/>
                </a:solidFill>
                <a:latin typeface="Arial" panose="020B0604020202020204" pitchFamily="34" charset="0"/>
                <a:cs typeface="Arial" panose="020B0604020202020204" pitchFamily="34" charset="0"/>
              </a:rPr>
              <a:t>therapies. </a:t>
            </a:r>
            <a:r>
              <a:rPr lang="en-US" sz="2500" b="1" dirty="0" err="1" smtClean="0">
                <a:solidFill>
                  <a:prstClr val="black"/>
                </a:solidFill>
                <a:latin typeface="Arial" panose="020B0604020202020204" pitchFamily="34" charset="0"/>
                <a:cs typeface="Arial" panose="020B0604020202020204" pitchFamily="34" charset="0"/>
              </a:rPr>
              <a:t>Claudin</a:t>
            </a:r>
            <a:r>
              <a:rPr lang="en-US" sz="2500" b="1" dirty="0" smtClean="0">
                <a:solidFill>
                  <a:prstClr val="black"/>
                </a:solidFill>
                <a:latin typeface="Arial" panose="020B0604020202020204" pitchFamily="34" charset="0"/>
                <a:cs typeface="Arial" panose="020B0604020202020204" pitchFamily="34" charset="0"/>
              </a:rPr>
              <a:t>-Low </a:t>
            </a:r>
            <a:r>
              <a:rPr lang="en-US" sz="2500" b="1" dirty="0">
                <a:solidFill>
                  <a:prstClr val="black"/>
                </a:solidFill>
                <a:latin typeface="Arial" panose="020B0604020202020204" pitchFamily="34" charset="0"/>
                <a:cs typeface="Arial" panose="020B0604020202020204" pitchFamily="34" charset="0"/>
              </a:rPr>
              <a:t>(CL) TNBC</a:t>
            </a:r>
            <a:r>
              <a:rPr lang="en-US" sz="2500" dirty="0">
                <a:solidFill>
                  <a:prstClr val="black"/>
                </a:solidFill>
                <a:latin typeface="Arial" panose="020B0604020202020204" pitchFamily="34" charset="0"/>
                <a:cs typeface="Arial" panose="020B0604020202020204" pitchFamily="34" charset="0"/>
              </a:rPr>
              <a:t> is a subtype of TNBC making up 7-14% of invasive breast cancers </a:t>
            </a:r>
            <a:r>
              <a:rPr lang="en-US" sz="2500" dirty="0" smtClean="0">
                <a:solidFill>
                  <a:prstClr val="black"/>
                </a:solidFill>
                <a:latin typeface="Arial" panose="020B0604020202020204" pitchFamily="34" charset="0"/>
                <a:cs typeface="Arial" panose="020B0604020202020204" pitchFamily="34" charset="0"/>
              </a:rPr>
              <a:t>diagnoses</a:t>
            </a:r>
            <a:r>
              <a:rPr lang="en-US" sz="2500" baseline="30000" dirty="0" smtClean="0">
                <a:solidFill>
                  <a:prstClr val="black"/>
                </a:solidFill>
                <a:latin typeface="Arial" panose="020B0604020202020204" pitchFamily="34" charset="0"/>
                <a:cs typeface="Arial" panose="020B0604020202020204" pitchFamily="34" charset="0"/>
              </a:rPr>
              <a:t>2.</a:t>
            </a:r>
            <a:r>
              <a:rPr lang="en-US" sz="2500" dirty="0" smtClean="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CL tumors are prone to epithelial to mesenchymal transition (EMT) </a:t>
            </a:r>
            <a:r>
              <a:rPr lang="en-US" sz="2500" dirty="0" smtClean="0">
                <a:solidFill>
                  <a:prstClr val="black"/>
                </a:solidFill>
                <a:latin typeface="Arial" panose="020B0604020202020204" pitchFamily="34" charset="0"/>
                <a:cs typeface="Arial" panose="020B0604020202020204" pitchFamily="34" charset="0"/>
              </a:rPr>
              <a:t>and exhibiting </a:t>
            </a:r>
            <a:r>
              <a:rPr lang="en-US" sz="2500" dirty="0">
                <a:solidFill>
                  <a:prstClr val="black"/>
                </a:solidFill>
                <a:latin typeface="Arial" panose="020B0604020202020204" pitchFamily="34" charset="0"/>
                <a:cs typeface="Arial" panose="020B0604020202020204" pitchFamily="34" charset="0"/>
              </a:rPr>
              <a:t>stem-cell like characteristics, two hallmarks of cancer marking high metastasis rates</a:t>
            </a:r>
            <a:r>
              <a:rPr lang="en-US" sz="2500" baseline="30000" dirty="0">
                <a:solidFill>
                  <a:prstClr val="black"/>
                </a:solidFill>
                <a:latin typeface="Arial" panose="020B0604020202020204" pitchFamily="34" charset="0"/>
                <a:cs typeface="Arial" panose="020B0604020202020204" pitchFamily="34" charset="0"/>
              </a:rPr>
              <a:t>2,5</a:t>
            </a:r>
            <a:r>
              <a:rPr lang="en-US" sz="2500" dirty="0">
                <a:solidFill>
                  <a:prstClr val="black"/>
                </a:solidFill>
                <a:latin typeface="Arial" panose="020B0604020202020204" pitchFamily="34" charset="0"/>
                <a:cs typeface="Arial" panose="020B0604020202020204" pitchFamily="34" charset="0"/>
              </a:rPr>
              <a:t>. The  low proliferation rate of the subtype sets it apart from most tumors, making it difficult to treat with cytotoxic drugs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a:t>
            </a:r>
            <a:r>
              <a:rPr lang="en-US" sz="2500" dirty="0" smtClean="0">
                <a:solidFill>
                  <a:prstClr val="black"/>
                </a:solidFill>
                <a:latin typeface="Arial" panose="020B0604020202020204" pitchFamily="34" charset="0"/>
                <a:cs typeface="Arial" panose="020B0604020202020204" pitchFamily="34" charset="0"/>
              </a:rPr>
              <a:t>CL </a:t>
            </a:r>
            <a:r>
              <a:rPr lang="en-US" sz="2500" dirty="0">
                <a:solidFill>
                  <a:prstClr val="black"/>
                </a:solidFill>
                <a:latin typeface="Arial" panose="020B0604020202020204" pitchFamily="34" charset="0"/>
                <a:cs typeface="Arial" panose="020B0604020202020204" pitchFamily="34" charset="0"/>
              </a:rPr>
              <a:t>TNBC </a:t>
            </a:r>
            <a:r>
              <a:rPr lang="en-US" sz="2500" dirty="0" smtClean="0">
                <a:solidFill>
                  <a:prstClr val="black"/>
                </a:solidFill>
                <a:latin typeface="Arial" panose="020B0604020202020204" pitchFamily="34" charset="0"/>
                <a:cs typeface="Arial" panose="020B0604020202020204" pitchFamily="34" charset="0"/>
              </a:rPr>
              <a:t>tumors have </a:t>
            </a:r>
            <a:r>
              <a:rPr lang="en-US" sz="2500" dirty="0">
                <a:solidFill>
                  <a:prstClr val="black"/>
                </a:solidFill>
                <a:latin typeface="Arial" panose="020B0604020202020204" pitchFamily="34" charset="0"/>
                <a:cs typeface="Arial" panose="020B0604020202020204" pitchFamily="34" charset="0"/>
              </a:rPr>
              <a:t>a poor prognosis and a clear need for new treatment options.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smtClean="0">
                <a:solidFill>
                  <a:prstClr val="black"/>
                </a:solidFill>
                <a:latin typeface="Arial" panose="020B0604020202020204" pitchFamily="34" charset="0"/>
                <a:cs typeface="Arial" panose="020B0604020202020204" pitchFamily="34" charset="0"/>
              </a:rPr>
              <a:t>Tumor reversion</a:t>
            </a:r>
            <a:r>
              <a:rPr lang="en-US" sz="2500" dirty="0">
                <a:solidFill>
                  <a:prstClr val="black"/>
                </a:solidFill>
                <a:latin typeface="Arial" panose="020B0604020202020204" pitchFamily="34" charset="0"/>
                <a:cs typeface="Arial" panose="020B0604020202020204" pitchFamily="34" charset="0"/>
              </a:rPr>
              <a:t> </a:t>
            </a:r>
            <a:r>
              <a:rPr lang="en-US" sz="2500" dirty="0" smtClean="0">
                <a:solidFill>
                  <a:prstClr val="black"/>
                </a:solidFill>
                <a:latin typeface="Arial" panose="020B0604020202020204" pitchFamily="34" charset="0"/>
                <a:cs typeface="Arial" panose="020B0604020202020204" pitchFamily="34" charset="0"/>
              </a:rPr>
              <a:t>is</a:t>
            </a:r>
            <a:r>
              <a:rPr lang="en-US" sz="2500" dirty="0" smtClean="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the biological process by which tumor cells lose a significant fraction of their malignant phenotype</a:t>
            </a:r>
            <a:r>
              <a:rPr lang="en-US" sz="2500" baseline="30000" dirty="0">
                <a:solidFill>
                  <a:prstClr val="black"/>
                </a:solidFill>
                <a:latin typeface="Arial" panose="020B0604020202020204" pitchFamily="34" charset="0"/>
                <a:cs typeface="Arial" panose="020B0604020202020204" pitchFamily="34" charset="0"/>
              </a:rPr>
              <a:t>7</a:t>
            </a:r>
            <a:r>
              <a:rPr lang="en-US" sz="2500" dirty="0">
                <a:solidFill>
                  <a:prstClr val="black"/>
                </a:solidFill>
                <a:latin typeface="Arial" panose="020B0604020202020204" pitchFamily="34" charset="0"/>
                <a:cs typeface="Arial" panose="020B0604020202020204" pitchFamily="34" charset="0"/>
              </a:rPr>
              <a:t>. Tumor reversion has been observed </a:t>
            </a:r>
            <a:r>
              <a:rPr lang="en-US" sz="2500" i="1" dirty="0" smtClean="0">
                <a:solidFill>
                  <a:prstClr val="black"/>
                </a:solidFill>
                <a:latin typeface="Arial" panose="020B0604020202020204" pitchFamily="34" charset="0"/>
                <a:cs typeface="Arial" panose="020B0604020202020204" pitchFamily="34" charset="0"/>
              </a:rPr>
              <a:t>in vitro, in vivo, and ex vivo </a:t>
            </a:r>
            <a:r>
              <a:rPr lang="en-US" sz="2500" i="1" dirty="0" smtClean="0">
                <a:solidFill>
                  <a:prstClr val="black"/>
                </a:solidFill>
                <a:latin typeface="Arial" panose="020B0604020202020204" pitchFamily="34" charset="0"/>
                <a:cs typeface="Arial" panose="020B0604020202020204" pitchFamily="34" charset="0"/>
              </a:rPr>
              <a:t>for</a:t>
            </a:r>
            <a:r>
              <a:rPr lang="en-US" sz="2500" dirty="0" smtClean="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over a </a:t>
            </a:r>
            <a:r>
              <a:rPr lang="en-US" sz="2500" dirty="0" smtClean="0">
                <a:solidFill>
                  <a:prstClr val="black"/>
                </a:solidFill>
                <a:latin typeface="Arial" panose="020B0604020202020204" pitchFamily="34" charset="0"/>
                <a:cs typeface="Arial" panose="020B0604020202020204" pitchFamily="34" charset="0"/>
              </a:rPr>
              <a:t>century. In </a:t>
            </a:r>
            <a:r>
              <a:rPr lang="en-US" sz="2500" dirty="0">
                <a:solidFill>
                  <a:prstClr val="black"/>
                </a:solidFill>
                <a:latin typeface="Arial" panose="020B0604020202020204" pitchFamily="34" charset="0"/>
                <a:cs typeface="Arial" panose="020B0604020202020204" pitchFamily="34" charset="0"/>
              </a:rPr>
              <a:t>particular, tumor reversion has been achieved </a:t>
            </a:r>
            <a:r>
              <a:rPr lang="en-US" sz="2500" dirty="0" smtClean="0">
                <a:solidFill>
                  <a:prstClr val="black"/>
                </a:solidFill>
                <a:latin typeface="Arial" panose="020B0604020202020204" pitchFamily="34" charset="0"/>
                <a:cs typeface="Arial" panose="020B0604020202020204" pitchFamily="34" charset="0"/>
              </a:rPr>
              <a:t>with </a:t>
            </a:r>
            <a:r>
              <a:rPr lang="en-US" sz="2500" dirty="0">
                <a:solidFill>
                  <a:prstClr val="black"/>
                </a:solidFill>
                <a:latin typeface="Arial" panose="020B0604020202020204" pitchFamily="34" charset="0"/>
                <a:cs typeface="Arial" panose="020B0604020202020204" pitchFamily="34" charset="0"/>
              </a:rPr>
              <a:t>the CL cell line </a:t>
            </a:r>
            <a:r>
              <a:rPr lang="en-US" sz="2500" dirty="0" smtClean="0">
                <a:solidFill>
                  <a:prstClr val="black"/>
                </a:solidFill>
                <a:latin typeface="Arial" panose="020B0604020202020204" pitchFamily="34" charset="0"/>
                <a:cs typeface="Arial" panose="020B0604020202020204" pitchFamily="34" charset="0"/>
              </a:rPr>
              <a:t>MDA-MB-231 </a:t>
            </a:r>
            <a:r>
              <a:rPr lang="en-US" sz="2500" dirty="0">
                <a:solidFill>
                  <a:prstClr val="black"/>
                </a:solidFill>
                <a:latin typeface="Arial" panose="020B0604020202020204" pitchFamily="34" charset="0"/>
                <a:cs typeface="Arial" panose="020B0604020202020204" pitchFamily="34" charset="0"/>
              </a:rPr>
              <a:t>and </a:t>
            </a:r>
            <a:r>
              <a:rPr lang="en-US" sz="2500" i="1" dirty="0">
                <a:solidFill>
                  <a:prstClr val="black"/>
                </a:solidFill>
                <a:latin typeface="Arial" panose="020B0604020202020204" pitchFamily="34" charset="0"/>
                <a:cs typeface="Arial" panose="020B0604020202020204" pitchFamily="34" charset="0"/>
              </a:rPr>
              <a:t>in vivo </a:t>
            </a:r>
            <a:r>
              <a:rPr lang="en-US" sz="2500" dirty="0">
                <a:solidFill>
                  <a:prstClr val="black"/>
                </a:solidFill>
                <a:latin typeface="Arial" panose="020B0604020202020204" pitchFamily="34" charset="0"/>
                <a:cs typeface="Arial" panose="020B0604020202020204" pitchFamily="34" charset="0"/>
              </a:rPr>
              <a:t>in a mice xenografted with MDA-MB-231 cells</a:t>
            </a:r>
            <a:r>
              <a:rPr lang="en-US" sz="2500" baseline="30000" dirty="0">
                <a:solidFill>
                  <a:prstClr val="black"/>
                </a:solidFill>
                <a:latin typeface="Arial" panose="020B0604020202020204" pitchFamily="34" charset="0"/>
                <a:cs typeface="Arial" panose="020B0604020202020204" pitchFamily="34" charset="0"/>
              </a:rPr>
              <a:t>8-13</a:t>
            </a:r>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a:t>
            </a:r>
            <a:r>
              <a:rPr lang="en-US" sz="2500" b="1" dirty="0">
                <a:solidFill>
                  <a:prstClr val="black"/>
                </a:solidFill>
                <a:latin typeface="Arial" panose="020B0604020202020204" pitchFamily="34" charset="0"/>
                <a:cs typeface="Arial" panose="020B0604020202020204" pitchFamily="34" charset="0"/>
              </a:rPr>
              <a:t>Cancer 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 and therefore not occupied by cells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a:t>
            </a:r>
            <a:r>
              <a:rPr lang="en-US" sz="2500" b="1" dirty="0">
                <a:solidFill>
                  <a:prstClr val="black"/>
                </a:solidFill>
                <a:latin typeface="Arial" panose="020B0604020202020204" pitchFamily="34" charset="0"/>
                <a:cs typeface="Arial" panose="020B0604020202020204" pitchFamily="34" charset="0"/>
              </a:rPr>
              <a:t>Tumor reversion can be viewed as an optimal control problem in dynamical systems where the objective is to shift the system away from a cancerous attractor and towards normal-like attractors.</a:t>
            </a:r>
          </a:p>
          <a:p>
            <a:pPr lvl="0" algn="just" defTabSz="1862907"/>
            <a:r>
              <a:rPr lang="en-US" sz="2500" dirty="0">
                <a:solidFill>
                  <a:prstClr val="black"/>
                </a:solidFill>
                <a:latin typeface="Arial" panose="020B0604020202020204" pitchFamily="34" charset="0"/>
                <a:cs typeface="Arial" panose="020B0604020202020204" pitchFamily="34" charset="0"/>
              </a:rPr>
              <a:t> </a:t>
            </a:r>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b="1" dirty="0" smtClean="0">
              <a:solidFill>
                <a:prstClr val="black"/>
              </a:solidFill>
              <a:latin typeface="Arial" panose="020B0604020202020204" pitchFamily="34" charset="0"/>
              <a:cs typeface="Arial" panose="020B0604020202020204" pitchFamily="34" charset="0"/>
            </a:endParaRPr>
          </a:p>
          <a:p>
            <a:pPr lvl="0" algn="just" defTabSz="1862907"/>
            <a:endParaRPr lang="en-US" sz="2500" b="1" dirty="0">
              <a:solidFill>
                <a:prstClr val="black"/>
              </a:solidFill>
              <a:latin typeface="Arial" panose="020B0604020202020204" pitchFamily="34" charset="0"/>
              <a:cs typeface="Arial" panose="020B0604020202020204" pitchFamily="34" charset="0"/>
            </a:endParaRPr>
          </a:p>
          <a:p>
            <a:pPr lvl="0" algn="just" defTabSz="1862907"/>
            <a:r>
              <a:rPr lang="en-US" sz="2500" b="1" dirty="0" smtClean="0">
                <a:solidFill>
                  <a:prstClr val="black"/>
                </a:solidFill>
                <a:latin typeface="Arial" panose="020B0604020202020204" pitchFamily="34" charset="0"/>
                <a:cs typeface="Arial" panose="020B0604020202020204" pitchFamily="34" charset="0"/>
              </a:rPr>
              <a:t>Structure-based </a:t>
            </a:r>
            <a:r>
              <a:rPr lang="en-US" sz="2500" b="1" dirty="0">
                <a:solidFill>
                  <a:prstClr val="black"/>
                </a:solidFill>
                <a:latin typeface="Arial" panose="020B0604020202020204" pitchFamily="34" charset="0"/>
                <a:cs typeface="Arial" panose="020B0604020202020204" pitchFamily="34" charset="0"/>
              </a:rPr>
              <a:t>control methods </a:t>
            </a:r>
            <a:r>
              <a:rPr lang="en-US" sz="2500" dirty="0">
                <a:solidFill>
                  <a:prstClr val="black"/>
                </a:solidFill>
                <a:latin typeface="Arial" panose="020B0604020202020204" pitchFamily="34" charset="0"/>
                <a:cs typeface="Arial" panose="020B0604020202020204" pitchFamily="34" charset="0"/>
              </a:rPr>
              <a:t>study the controllability of systems based solely on the structure of the network</a:t>
            </a:r>
            <a:r>
              <a:rPr lang="en-US" sz="2500" baseline="30000" dirty="0">
                <a:solidFill>
                  <a:prstClr val="black"/>
                </a:solidFill>
                <a:latin typeface="Arial" panose="020B0604020202020204" pitchFamily="34" charset="0"/>
                <a:cs typeface="Arial" panose="020B0604020202020204" pitchFamily="34" charset="0"/>
              </a:rPr>
              <a:t>15-18</a:t>
            </a:r>
            <a:r>
              <a:rPr lang="en-US" sz="2500" dirty="0">
                <a:solidFill>
                  <a:prstClr val="black"/>
                </a:solidFill>
                <a:latin typeface="Arial" panose="020B0604020202020204" pitchFamily="34" charset="0"/>
                <a:cs typeface="Arial" panose="020B0604020202020204" pitchFamily="34" charset="0"/>
              </a:rPr>
              <a:t>. Attractor-based control methods </a:t>
            </a:r>
            <a:r>
              <a:rPr lang="en-US" sz="2500" dirty="0" smtClean="0">
                <a:solidFill>
                  <a:prstClr val="black"/>
                </a:solidFill>
                <a:latin typeface="Arial" panose="020B0604020202020204" pitchFamily="34" charset="0"/>
                <a:cs typeface="Arial" panose="020B0604020202020204" pitchFamily="34" charset="0"/>
              </a:rPr>
              <a:t>focus on the controllability of the system by restricting the target states to attractors. Recently, structure-based attractor-based control methods for </a:t>
            </a:r>
            <a:r>
              <a:rPr lang="en-US" sz="2500" dirty="0">
                <a:solidFill>
                  <a:prstClr val="black"/>
                </a:solidFill>
                <a:latin typeface="Arial" panose="020B0604020202020204" pitchFamily="34" charset="0"/>
                <a:cs typeface="Arial" panose="020B0604020202020204" pitchFamily="34" charset="0"/>
              </a:rPr>
              <a:t>non-linear </a:t>
            </a:r>
            <a:r>
              <a:rPr lang="en-US" sz="2500" dirty="0" smtClean="0">
                <a:solidFill>
                  <a:prstClr val="black"/>
                </a:solidFill>
                <a:latin typeface="Arial" panose="020B0604020202020204" pitchFamily="34" charset="0"/>
                <a:cs typeface="Arial" panose="020B0604020202020204" pitchFamily="34" charset="0"/>
              </a:rPr>
              <a:t>systems </a:t>
            </a:r>
            <a:r>
              <a:rPr lang="en-US" sz="2500" dirty="0">
                <a:solidFill>
                  <a:prstClr val="black"/>
                </a:solidFill>
                <a:latin typeface="Arial" panose="020B0604020202020204" pitchFamily="34" charset="0"/>
                <a:cs typeface="Arial" panose="020B0604020202020204" pitchFamily="34" charset="0"/>
              </a:rPr>
              <a:t>have been proposed</a:t>
            </a:r>
            <a:r>
              <a:rPr lang="en-US" sz="2500" baseline="30000" dirty="0">
                <a:solidFill>
                  <a:prstClr val="black"/>
                </a:solidFill>
                <a:latin typeface="Arial" panose="020B0604020202020204" pitchFamily="34" charset="0"/>
                <a:cs typeface="Arial" panose="020B0604020202020204" pitchFamily="34" charset="0"/>
              </a:rPr>
              <a:t>17,18</a:t>
            </a:r>
            <a:r>
              <a:rPr lang="en-US" sz="2500" dirty="0">
                <a:solidFill>
                  <a:prstClr val="black"/>
                </a:solidFill>
                <a:latin typeface="Arial" panose="020B0604020202020204" pitchFamily="34" charset="0"/>
                <a:cs typeface="Arial" panose="020B0604020202020204" pitchFamily="34" charset="0"/>
              </a:rPr>
              <a:t>(Fig 1).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8</a:t>
            </a:r>
            <a:r>
              <a:rPr lang="en-US" sz="2500" dirty="0">
                <a:solidFill>
                  <a:prstClr val="black"/>
                </a:solidFill>
                <a:latin typeface="Arial" panose="020B0604020202020204" pitchFamily="34" charset="0"/>
                <a:cs typeface="Arial" panose="020B0604020202020204" pitchFamily="34" charset="0"/>
              </a:rPr>
              <a:t>. The objective of FC is to identify combinations of network nodes that drive the network from an arbitrary initial state to any desired dynamical attractor of the system through an override of their initial state</a:t>
            </a:r>
            <a:r>
              <a:rPr lang="en-US" sz="2500" dirty="0" smtClean="0">
                <a:solidFill>
                  <a:prstClr val="black"/>
                </a:solidFill>
                <a:latin typeface="Arial" panose="020B0604020202020204" pitchFamily="34" charset="0"/>
                <a:cs typeface="Arial" panose="020B0604020202020204" pitchFamily="34" charset="0"/>
              </a:rPr>
              <a:t>.</a:t>
            </a: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r>
              <a:rPr lang="en-US" sz="2500" dirty="0">
                <a:solidFill>
                  <a:prstClr val="black"/>
                </a:solidFill>
                <a:latin typeface="Arial" panose="020B0604020202020204" pitchFamily="34" charset="0"/>
                <a:cs typeface="Arial" panose="020B0604020202020204" pitchFamily="34" charset="0"/>
              </a:rPr>
              <a:t> </a:t>
            </a:r>
            <a:endParaRPr lang="en-US"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smtClean="0">
                <a:latin typeface="Arial" panose="020B0604020202020204" pitchFamily="34" charset="0"/>
                <a:cs typeface="Arial" panose="020B0604020202020204" pitchFamily="34" charset="0"/>
              </a:rPr>
              <a:t>Develop </a:t>
            </a:r>
            <a:r>
              <a:rPr lang="en-US" sz="2500" dirty="0">
                <a:latin typeface="Arial" panose="020B0604020202020204" pitchFamily="34" charset="0"/>
                <a:cs typeface="Arial" panose="020B0604020202020204" pitchFamily="34" charset="0"/>
              </a:rPr>
              <a:t>and apply a computational systems biology pipeline for the construction and control of an intracellular signaling network</a:t>
            </a:r>
          </a:p>
          <a:p>
            <a:pPr marL="342900" lvl="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Identify and experimentally validate combinations of therapeutic targets to aid in the reversion of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Triple Negative Breast Cancer</a:t>
            </a:r>
          </a:p>
        </p:txBody>
      </p:sp>
      <p:sp>
        <p:nvSpPr>
          <p:cNvPr id="27" name="Rectangle 26">
            <a:extLst>
              <a:ext uri="{FF2B5EF4-FFF2-40B4-BE49-F238E27FC236}">
                <a16:creationId xmlns:a16="http://schemas.microsoft.com/office/drawing/2014/main" id="{DEDF6E58-94B8-CC42-9292-0CF3F7E5BCCD}"/>
              </a:ext>
            </a:extLst>
          </p:cNvPr>
          <p:cNvSpPr/>
          <p:nvPr/>
        </p:nvSpPr>
        <p:spPr>
          <a:xfrm>
            <a:off x="-11723558" y="27207505"/>
            <a:ext cx="10313482" cy="2785378"/>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Multi-Omics Profiling </a:t>
            </a:r>
            <a:r>
              <a:rPr lang="en-US" sz="2500" b="1" dirty="0" err="1" smtClean="0">
                <a:latin typeface="Arial" panose="020B0604020202020204" pitchFamily="34" charset="0"/>
                <a:cs typeface="Arial" panose="020B0604020202020204" pitchFamily="34" charset="0"/>
              </a:rPr>
              <a:t>Dta</a:t>
            </a:r>
            <a:r>
              <a:rPr lang="en-US" sz="2500" dirty="0">
                <a:latin typeface="Arial" panose="020B0604020202020204" pitchFamily="34" charset="0"/>
                <a:cs typeface="Arial" panose="020B0604020202020204" pitchFamily="34" charset="0"/>
              </a:rPr>
              <a:t>. To calculate differential gene expression, we have 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 for the CL TNBC cell line MDA-MB-231 and the normal breast cell line MCF10A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We use bisulfite data and mass spectrometry data for MDA-MB-231 to consider the epigenetics and protein abundance of the tumor, respectively</a:t>
            </a:r>
            <a:r>
              <a:rPr lang="en-US" sz="2500" baseline="30000" dirty="0">
                <a:latin typeface="Arial" panose="020B0604020202020204" pitchFamily="34" charset="0"/>
                <a:cs typeface="Arial" panose="020B0604020202020204" pitchFamily="34" charset="0"/>
              </a:rPr>
              <a:t>20,21</a:t>
            </a:r>
            <a:r>
              <a:rPr lang="en-US" sz="2500" dirty="0">
                <a:latin typeface="Arial" panose="020B0604020202020204" pitchFamily="34" charset="0"/>
                <a:cs typeface="Arial" panose="020B0604020202020204" pitchFamily="34" charset="0"/>
              </a:rPr>
              <a:t>. Single Nucleotide Variation and Copy Number Variation profiles for MDA-MB-231 were taken from the Catalog of Somatic Mutations in Cancer (COSMIC)</a:t>
            </a:r>
            <a:r>
              <a:rPr lang="en-US" sz="2500" baseline="30000" dirty="0">
                <a:latin typeface="Arial" panose="020B0604020202020204" pitchFamily="34" charset="0"/>
                <a:cs typeface="Arial" panose="020B0604020202020204" pitchFamily="34" charset="0"/>
              </a:rPr>
              <a:t>22</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5C8F80B-B164-294C-9E22-EE22971FECBE}"/>
              </a:ext>
            </a:extLst>
          </p:cNvPr>
          <p:cNvSpPr/>
          <p:nvPr/>
        </p:nvSpPr>
        <p:spPr>
          <a:xfrm>
            <a:off x="11315700" y="4758826"/>
            <a:ext cx="21341687" cy="1246495"/>
          </a:xfrm>
          <a:prstGeom prst="rect">
            <a:avLst/>
          </a:prstGeom>
        </p:spPr>
        <p:txBody>
          <a:bodyPr wrap="square">
            <a:spAutoFit/>
          </a:bodyPr>
          <a:lstStyle/>
          <a:p>
            <a:pPr algn="just"/>
            <a:r>
              <a:rPr lang="en-US" sz="2500" b="1" dirty="0">
                <a:latin typeface="Arial"/>
                <a:cs typeface="Arial"/>
              </a:rPr>
              <a:t>STEP 1. Reconstruction of Tumorigenic Network. </a:t>
            </a:r>
            <a:r>
              <a:rPr lang="en-US" sz="2500" dirty="0">
                <a:latin typeface="Arial"/>
                <a:cs typeface="Arial"/>
              </a:rPr>
              <a:t>Multi-Omics Profiling data was used to identify functionally related differentially expressed genes (</a:t>
            </a:r>
            <a:r>
              <a:rPr lang="en-US" sz="2500" dirty="0" err="1">
                <a:latin typeface="Arial"/>
                <a:cs typeface="Arial"/>
              </a:rPr>
              <a:t>FunDEGs</a:t>
            </a:r>
            <a:r>
              <a:rPr lang="en-US" sz="2500" dirty="0">
                <a:latin typeface="Arial"/>
                <a:cs typeface="Arial"/>
              </a:rPr>
              <a:t>), their transcription factors (TFs), and the upstream molecules regulating </a:t>
            </a:r>
            <a:r>
              <a:rPr lang="en-US" sz="2500" dirty="0" err="1">
                <a:latin typeface="Arial"/>
                <a:cs typeface="Arial"/>
              </a:rPr>
              <a:t>FunDEGs</a:t>
            </a:r>
            <a:r>
              <a:rPr lang="en-US" sz="2500" dirty="0">
                <a:latin typeface="Arial"/>
                <a:cs typeface="Arial"/>
              </a:rPr>
              <a:t> and TFs.(</a:t>
            </a:r>
            <a:r>
              <a:rPr lang="en-US" sz="2500" dirty="0" err="1">
                <a:latin typeface="Arial"/>
                <a:cs typeface="Arial"/>
              </a:rPr>
              <a:t>Binom</a:t>
            </a:r>
            <a:r>
              <a:rPr lang="en-US" sz="2500" dirty="0">
                <a:latin typeface="Arial"/>
                <a:cs typeface="Arial"/>
              </a:rPr>
              <a:t>, </a:t>
            </a:r>
            <a:r>
              <a:rPr lang="en-US" sz="2500" dirty="0" err="1">
                <a:latin typeface="Arial"/>
                <a:cs typeface="Arial"/>
              </a:rPr>
              <a:t>rekinect</a:t>
            </a:r>
            <a:r>
              <a:rPr lang="en-US" sz="2500" dirty="0">
                <a:latin typeface="Arial"/>
                <a:cs typeface="Arial"/>
              </a:rPr>
              <a:t>, </a:t>
            </a:r>
            <a:r>
              <a:rPr lang="en-US" sz="2500" dirty="0" err="1">
                <a:latin typeface="Arial"/>
                <a:cs typeface="Arial"/>
              </a:rPr>
              <a:t>vep</a:t>
            </a:r>
            <a:r>
              <a:rPr lang="en-US" sz="2500" dirty="0">
                <a:latin typeface="Arial"/>
                <a:cs typeface="Arial"/>
              </a:rPr>
              <a:t>, </a:t>
            </a:r>
            <a:r>
              <a:rPr lang="en-US" sz="2500" dirty="0" err="1">
                <a:latin typeface="Arial"/>
                <a:cs typeface="Arial"/>
              </a:rPr>
              <a:t>transpath</a:t>
            </a:r>
            <a:r>
              <a:rPr lang="en-US" sz="2500" dirty="0">
                <a:latin typeface="Arial"/>
                <a:cs typeface="Arial"/>
              </a:rPr>
              <a:t>, </a:t>
            </a:r>
            <a:r>
              <a:rPr lang="en-US" sz="2500" dirty="0" err="1">
                <a:latin typeface="Arial"/>
                <a:cs typeface="Arial"/>
              </a:rPr>
              <a:t>transfac</a:t>
            </a:r>
            <a:r>
              <a:rPr lang="en-US" sz="2500" dirty="0">
                <a:latin typeface="Arial"/>
                <a:cs typeface="Arial"/>
              </a:rPr>
              <a:t>, 			</a:t>
            </a:r>
            <a:r>
              <a:rPr lang="en-US" sz="2500" dirty="0" err="1">
                <a:latin typeface="Arial"/>
                <a:cs typeface="Arial"/>
              </a:rPr>
              <a:t>acsn</a:t>
            </a:r>
            <a:r>
              <a:rPr lang="en-US" sz="2500" dirty="0">
                <a:latin typeface="Arial"/>
                <a:cs typeface="Arial"/>
              </a:rPr>
              <a:t>, </a:t>
            </a:r>
            <a:r>
              <a:rPr lang="en-US" sz="2500" dirty="0" err="1">
                <a:latin typeface="Arial"/>
                <a:cs typeface="Arial"/>
              </a:rPr>
              <a:t>ipa</a:t>
            </a:r>
            <a:r>
              <a:rPr lang="en-US" sz="2500" dirty="0">
                <a:latin typeface="Arial"/>
                <a:cs typeface="Arial"/>
              </a:rPr>
              <a:t>)</a:t>
            </a:r>
          </a:p>
        </p:txBody>
      </p:sp>
      <p:grpSp>
        <p:nvGrpSpPr>
          <p:cNvPr id="42" name="Group 41">
            <a:extLst>
              <a:ext uri="{FF2B5EF4-FFF2-40B4-BE49-F238E27FC236}">
                <a16:creationId xmlns:a16="http://schemas.microsoft.com/office/drawing/2014/main" id="{0C2C8ECC-8449-EC48-B5CD-699FC3A797BD}"/>
              </a:ext>
            </a:extLst>
          </p:cNvPr>
          <p:cNvGrpSpPr/>
          <p:nvPr/>
        </p:nvGrpSpPr>
        <p:grpSpPr>
          <a:xfrm>
            <a:off x="11413024" y="23494965"/>
            <a:ext cx="10198065" cy="6995888"/>
            <a:chOff x="22631400" y="15621000"/>
            <a:chExt cx="9601200" cy="5838157"/>
          </a:xfrm>
        </p:grpSpPr>
        <p:sp>
          <p:nvSpPr>
            <p:cNvPr id="43" name="Rectangle 42">
              <a:extLst>
                <a:ext uri="{FF2B5EF4-FFF2-40B4-BE49-F238E27FC236}">
                  <a16:creationId xmlns:a16="http://schemas.microsoft.com/office/drawing/2014/main" id="{03A137F4-B5BD-D243-B97C-AE690C00736A}"/>
                </a:ext>
              </a:extLst>
            </p:cNvPr>
            <p:cNvSpPr/>
            <p:nvPr/>
          </p:nvSpPr>
          <p:spPr>
            <a:xfrm>
              <a:off x="23053581" y="21186218"/>
              <a:ext cx="8920198" cy="272939"/>
            </a:xfrm>
            <a:prstGeom prst="rect">
              <a:avLst/>
            </a:prstGeom>
          </p:spPr>
          <p:txBody>
            <a:bodyPr wrap="square">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Perturbation of FC sets and  their Supervised Classification.</a:t>
              </a:r>
              <a:endParaRPr lang="en-US" sz="1800" dirty="0">
                <a:latin typeface="Garamond"/>
                <a:cs typeface="Garamond"/>
              </a:endParaRPr>
            </a:p>
          </p:txBody>
        </p:sp>
        <p:pic>
          <p:nvPicPr>
            <p:cNvPr id="44" name="Picture 43" descr="InsilicoScreening.jpeg">
              <a:extLst>
                <a:ext uri="{FF2B5EF4-FFF2-40B4-BE49-F238E27FC236}">
                  <a16:creationId xmlns:a16="http://schemas.microsoft.com/office/drawing/2014/main" id="{6987423A-6BE0-F749-BA34-3CDF3A9D3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1400" y="15621000"/>
              <a:ext cx="9601200" cy="5565218"/>
            </a:xfrm>
            <a:prstGeom prst="rect">
              <a:avLst/>
            </a:prstGeom>
          </p:spPr>
        </p:pic>
      </p:grpSp>
      <p:grpSp>
        <p:nvGrpSpPr>
          <p:cNvPr id="50" name="Group 49">
            <a:extLst>
              <a:ext uri="{FF2B5EF4-FFF2-40B4-BE49-F238E27FC236}">
                <a16:creationId xmlns:a16="http://schemas.microsoft.com/office/drawing/2014/main" id="{9842D2F9-A40D-8949-A1F0-C3ABF1D9D3D3}"/>
              </a:ext>
            </a:extLst>
          </p:cNvPr>
          <p:cNvGrpSpPr/>
          <p:nvPr/>
        </p:nvGrpSpPr>
        <p:grpSpPr>
          <a:xfrm>
            <a:off x="37268992" y="13315014"/>
            <a:ext cx="6205161" cy="6445082"/>
            <a:chOff x="25679400" y="27813000"/>
            <a:chExt cx="6237006" cy="6506528"/>
          </a:xfrm>
        </p:grpSpPr>
        <p:pic>
          <p:nvPicPr>
            <p:cNvPr id="51" name="Picture 50" descr="30KNN.jpeg">
              <a:extLst>
                <a:ext uri="{FF2B5EF4-FFF2-40B4-BE49-F238E27FC236}">
                  <a16:creationId xmlns:a16="http://schemas.microsoft.com/office/drawing/2014/main" id="{94235AD3-BDE5-D44B-BFC9-67B33963C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5916" y="27813000"/>
              <a:ext cx="5467084" cy="4953000"/>
            </a:xfrm>
            <a:prstGeom prst="rect">
              <a:avLst/>
            </a:prstGeom>
          </p:spPr>
        </p:pic>
        <p:sp>
          <p:nvSpPr>
            <p:cNvPr id="52" name="Rectangle 51">
              <a:extLst>
                <a:ext uri="{FF2B5EF4-FFF2-40B4-BE49-F238E27FC236}">
                  <a16:creationId xmlns:a16="http://schemas.microsoft.com/office/drawing/2014/main" id="{E2A343BF-85AF-674A-B76A-D4FCB97DF080}"/>
                </a:ext>
              </a:extLst>
            </p:cNvPr>
            <p:cNvSpPr/>
            <p:nvPr/>
          </p:nvSpPr>
          <p:spPr>
            <a:xfrm>
              <a:off x="25679400" y="32842200"/>
              <a:ext cx="6237006" cy="1477328"/>
            </a:xfrm>
            <a:prstGeom prst="rect">
              <a:avLst/>
            </a:prstGeom>
          </p:spPr>
          <p:txBody>
            <a:bodyPr wrap="square">
              <a:spAutoFit/>
            </a:bodyPr>
            <a:lstStyle/>
            <a:p>
              <a:pPr algn="just"/>
              <a:r>
                <a:rPr lang="en-US" sz="1800" b="1" dirty="0">
                  <a:latin typeface="Garamond"/>
                  <a:cs typeface="Garamond"/>
                </a:rPr>
                <a:t>Figure 7. Shifting Resistance Attractor Towards Sensitive Attractor. </a:t>
              </a:r>
              <a:r>
                <a:rPr lang="en-US" sz="1800" dirty="0">
                  <a:latin typeface="Garamond"/>
                  <a:cs typeface="Garamond"/>
                </a:rPr>
                <a:t>Applying the perturbations of FC</a:t>
              </a:r>
              <a:r>
                <a:rPr lang="en-US" sz="1800" baseline="-25000" dirty="0">
                  <a:latin typeface="Garamond"/>
                  <a:cs typeface="Garamond"/>
                </a:rPr>
                <a:t>1</a:t>
              </a:r>
              <a:r>
                <a:rPr lang="en-US" sz="1800" dirty="0">
                  <a:latin typeface="Garamond"/>
                  <a:cs typeface="Garamond"/>
                </a:rPr>
                <a:t> to the system, successfully shifted the resistant associated attractor Res</a:t>
              </a:r>
              <a:r>
                <a:rPr lang="en-US" sz="1800" baseline="-25000" dirty="0">
                  <a:latin typeface="Garamond"/>
                  <a:cs typeface="Garamond"/>
                </a:rPr>
                <a:t>0</a:t>
              </a:r>
              <a:r>
                <a:rPr lang="en-US" sz="1800" dirty="0">
                  <a:latin typeface="Garamond"/>
                  <a:cs typeface="Garamond"/>
                </a:rPr>
                <a:t> to sensitive associated attractor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The classification of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was done via KNN clustering with K=30</a:t>
              </a:r>
            </a:p>
          </p:txBody>
        </p:sp>
      </p:grpSp>
      <p:grpSp>
        <p:nvGrpSpPr>
          <p:cNvPr id="53" name="Group 52">
            <a:extLst>
              <a:ext uri="{FF2B5EF4-FFF2-40B4-BE49-F238E27FC236}">
                <a16:creationId xmlns:a16="http://schemas.microsoft.com/office/drawing/2014/main" id="{BB172A4B-9DBD-5841-AA25-7972A54E736C}"/>
              </a:ext>
            </a:extLst>
          </p:cNvPr>
          <p:cNvGrpSpPr/>
          <p:nvPr/>
        </p:nvGrpSpPr>
        <p:grpSpPr>
          <a:xfrm>
            <a:off x="33215818" y="20061388"/>
            <a:ext cx="10258335" cy="5478423"/>
            <a:chOff x="10792743" y="28129498"/>
            <a:chExt cx="10258335" cy="5478423"/>
          </a:xfrm>
        </p:grpSpPr>
        <p:sp>
          <p:nvSpPr>
            <p:cNvPr id="54" name="Rectangle 53">
              <a:extLst>
                <a:ext uri="{FF2B5EF4-FFF2-40B4-BE49-F238E27FC236}">
                  <a16:creationId xmlns:a16="http://schemas.microsoft.com/office/drawing/2014/main" id="{91E32456-969D-A645-A2BB-3F924AE51CE3}"/>
                </a:ext>
              </a:extLst>
            </p:cNvPr>
            <p:cNvSpPr/>
            <p:nvPr/>
          </p:nvSpPr>
          <p:spPr>
            <a:xfrm>
              <a:off x="10792743" y="28129498"/>
              <a:ext cx="10258335" cy="5478423"/>
            </a:xfrm>
            <a:prstGeom prst="rect">
              <a:avLst/>
            </a:prstGeom>
          </p:spPr>
          <p:txBody>
            <a:bodyPr wrap="square">
              <a:spAutoFit/>
            </a:bodyPr>
            <a:lstStyle/>
            <a:p>
              <a:pPr algn="just"/>
              <a:r>
                <a:rPr lang="en-US" sz="2500" dirty="0">
                  <a:latin typeface="Arial"/>
                  <a:cs typeface="Arial"/>
                </a:rPr>
                <a:t>An example of a combination of perturbations on the FVS subset that can shift from Resistant to the Sensitive Attractor is:</a:t>
              </a:r>
            </a:p>
            <a:p>
              <a:pPr algn="just"/>
              <a:endParaRPr lang="en-US" sz="2500" dirty="0">
                <a:latin typeface="Arial"/>
                <a:cs typeface="Arial"/>
              </a:endParaRPr>
            </a:p>
            <a:p>
              <a:r>
                <a:rPr lang="en-US" sz="2500" dirty="0">
                  <a:latin typeface="Arial"/>
                  <a:cs typeface="Arial"/>
                </a:rPr>
                <a:t>                       Downregulation: CREB1,CUX1, PAX5, TWIST1</a:t>
              </a:r>
            </a:p>
            <a:p>
              <a:r>
                <a:rPr lang="en-US" sz="2500" dirty="0">
                  <a:latin typeface="Arial"/>
                  <a:cs typeface="Arial"/>
                </a:rPr>
                <a:t>                       Upregulation: RBPJ</a:t>
              </a:r>
            </a:p>
            <a:p>
              <a:endParaRPr lang="en-US" sz="2500" dirty="0">
                <a:latin typeface="Arial"/>
                <a:cs typeface="Arial"/>
              </a:endParaRPr>
            </a:p>
            <a:p>
              <a:pPr algn="just"/>
              <a:r>
                <a:rPr lang="en-US" sz="2500" dirty="0">
                  <a:latin typeface="Arial"/>
                  <a:cs typeface="Arial"/>
                </a:rPr>
                <a:t>TWIST1 has been shown to increase </a:t>
              </a:r>
              <a:r>
                <a:rPr lang="en-US" sz="2500" dirty="0" err="1">
                  <a:latin typeface="Arial"/>
                  <a:cs typeface="Arial"/>
                </a:rPr>
                <a:t>Cisplatin</a:t>
              </a:r>
              <a:r>
                <a:rPr lang="en-US" sz="2500" dirty="0">
                  <a:latin typeface="Arial"/>
                  <a:cs typeface="Arial"/>
                </a:rPr>
                <a:t> resistance</a:t>
              </a:r>
              <a:r>
                <a:rPr lang="en-US" sz="2500" baseline="30000" dirty="0">
                  <a:latin typeface="Arial"/>
                  <a:cs typeface="Arial"/>
                </a:rPr>
                <a:t>20</a:t>
              </a:r>
              <a:r>
                <a:rPr lang="en-US" sz="2500" dirty="0">
                  <a:latin typeface="Arial"/>
                  <a:cs typeface="Arial"/>
                </a:rPr>
                <a:t>. CREB1 is a member of  CBP/</a:t>
              </a:r>
              <a:r>
                <a:rPr lang="en-US" sz="2500" dirty="0" err="1">
                  <a:latin typeface="Arial"/>
                  <a:cs typeface="Arial"/>
                </a:rPr>
                <a:t>ß</a:t>
              </a:r>
              <a:r>
                <a:rPr lang="en-US" sz="2500" dirty="0">
                  <a:latin typeface="Arial"/>
                  <a:cs typeface="Arial"/>
                </a:rPr>
                <a:t>-catenin/FOXM1  transcriptional complex and it was shown to be a molecular driver of TNBC</a:t>
              </a:r>
              <a:r>
                <a:rPr lang="en-US" sz="2500" baseline="30000" dirty="0">
                  <a:latin typeface="Arial"/>
                  <a:cs typeface="Arial"/>
                </a:rPr>
                <a:t>21</a:t>
              </a:r>
              <a:r>
                <a:rPr lang="en-US" sz="2500" dirty="0">
                  <a:latin typeface="Arial"/>
                  <a:cs typeface="Arial"/>
                </a:rPr>
                <a:t>. CUX1 expression may lead to TNBC via repression of the estrogen receptor alpha</a:t>
              </a:r>
              <a:r>
                <a:rPr lang="en-US" sz="2500" baseline="30000" dirty="0">
                  <a:latin typeface="Arial"/>
                  <a:cs typeface="Arial"/>
                </a:rPr>
                <a:t>22</a:t>
              </a:r>
              <a:r>
                <a:rPr lang="en-US" sz="2500" dirty="0">
                  <a:latin typeface="Arial"/>
                  <a:cs typeface="Arial"/>
                </a:rPr>
                <a:t>. Finally, inhibition of PAX5 increased </a:t>
              </a:r>
              <a:r>
                <a:rPr lang="en-US" sz="2500" dirty="0" err="1">
                  <a:latin typeface="Arial"/>
                  <a:cs typeface="Arial"/>
                </a:rPr>
                <a:t>cisplatin</a:t>
              </a:r>
              <a:r>
                <a:rPr lang="en-US" sz="2500" dirty="0">
                  <a:latin typeface="Arial"/>
                  <a:cs typeface="Arial"/>
                </a:rPr>
                <a:t> sensitivity in bladder cancer cells.</a:t>
              </a:r>
            </a:p>
            <a:p>
              <a:pPr algn="just"/>
              <a:endParaRPr lang="en-US" sz="2500" dirty="0">
                <a:latin typeface="Arial"/>
                <a:cs typeface="Arial"/>
              </a:endParaRPr>
            </a:p>
            <a:p>
              <a:pPr algn="just"/>
              <a:r>
                <a:rPr lang="en-US" sz="2500" dirty="0">
                  <a:latin typeface="Arial"/>
                  <a:cs typeface="Arial"/>
                </a:rPr>
                <a:t>The Resistant associated attractors and the newly shifted Sensitive associated attractor are shown in Fig 8.</a:t>
              </a:r>
            </a:p>
          </p:txBody>
        </p:sp>
        <p:sp>
          <p:nvSpPr>
            <p:cNvPr id="55" name="TextBox 54">
              <a:extLst>
                <a:ext uri="{FF2B5EF4-FFF2-40B4-BE49-F238E27FC236}">
                  <a16:creationId xmlns:a16="http://schemas.microsoft.com/office/drawing/2014/main" id="{31CE57C9-2DF6-D54B-9399-D7572FD00E6E}"/>
                </a:ext>
              </a:extLst>
            </p:cNvPr>
            <p:cNvSpPr txBox="1"/>
            <p:nvPr/>
          </p:nvSpPr>
          <p:spPr>
            <a:xfrm>
              <a:off x="10874295" y="29116239"/>
              <a:ext cx="2133600" cy="1107996"/>
            </a:xfrm>
            <a:prstGeom prst="rect">
              <a:avLst/>
            </a:prstGeom>
            <a:noFill/>
          </p:spPr>
          <p:txBody>
            <a:bodyPr wrap="square" rtlCol="0">
              <a:spAutoFit/>
            </a:bodyPr>
            <a:lstStyle/>
            <a:p>
              <a:r>
                <a:rPr lang="en-US" sz="6600" dirty="0"/>
                <a:t>FC</a:t>
              </a:r>
              <a:r>
                <a:rPr lang="en-US" sz="6600" baseline="-25000" dirty="0"/>
                <a:t>1</a:t>
              </a:r>
              <a:r>
                <a:rPr lang="en-US" sz="6600" dirty="0"/>
                <a:t>={ </a:t>
              </a:r>
            </a:p>
          </p:txBody>
        </p:sp>
        <p:sp>
          <p:nvSpPr>
            <p:cNvPr id="56" name="TextBox 55">
              <a:extLst>
                <a:ext uri="{FF2B5EF4-FFF2-40B4-BE49-F238E27FC236}">
                  <a16:creationId xmlns:a16="http://schemas.microsoft.com/office/drawing/2014/main" id="{9B7B0B40-6454-8947-8637-42866AA8768D}"/>
                </a:ext>
              </a:extLst>
            </p:cNvPr>
            <p:cNvSpPr txBox="1"/>
            <p:nvPr/>
          </p:nvSpPr>
          <p:spPr>
            <a:xfrm>
              <a:off x="19623274" y="29116239"/>
              <a:ext cx="685800" cy="1107996"/>
            </a:xfrm>
            <a:prstGeom prst="rect">
              <a:avLst/>
            </a:prstGeom>
            <a:noFill/>
          </p:spPr>
          <p:txBody>
            <a:bodyPr wrap="square" rtlCol="0">
              <a:spAutoFit/>
            </a:bodyPr>
            <a:lstStyle/>
            <a:p>
              <a:r>
                <a:rPr lang="en-US" sz="6600" dirty="0"/>
                <a:t>}</a:t>
              </a:r>
            </a:p>
          </p:txBody>
        </p:sp>
      </p:grpSp>
      <p:sp>
        <p:nvSpPr>
          <p:cNvPr id="59" name="object 37">
            <a:extLst>
              <a:ext uri="{FF2B5EF4-FFF2-40B4-BE49-F238E27FC236}">
                <a16:creationId xmlns:a16="http://schemas.microsoft.com/office/drawing/2014/main" id="{0C740079-204C-A846-8164-018F7CEAF6DA}"/>
              </a:ext>
            </a:extLst>
          </p:cNvPr>
          <p:cNvSpPr txBox="1"/>
          <p:nvPr/>
        </p:nvSpPr>
        <p:spPr>
          <a:xfrm>
            <a:off x="32976587" y="27300782"/>
            <a:ext cx="10332720" cy="3486000"/>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the CL TNBC signaling network. Based on preliminary data, we were able to capture known TNBC  dysregulated genes, ……… EMT, Stemness</a:t>
            </a:r>
          </a:p>
          <a:p>
            <a:pPr algn="just"/>
            <a:r>
              <a:rPr lang="en-US" sz="2500" dirty="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 </a:t>
            </a:r>
            <a:r>
              <a:rPr lang="en-US" sz="2500" dirty="0">
                <a:latin typeface="Arial" panose="020B0604020202020204" pitchFamily="34" charset="0"/>
                <a:cs typeface="Arial" panose="020B0604020202020204" pitchFamily="34" charset="0"/>
              </a:rPr>
              <a:t>perturbation screenings did generate different Tumor Reversion Sets.</a:t>
            </a:r>
          </a:p>
          <a:p>
            <a:pPr algn="just"/>
            <a:r>
              <a:rPr lang="en-US" sz="2500" dirty="0">
                <a:latin typeface="Arial" panose="020B0604020202020204" pitchFamily="34" charset="0"/>
                <a:cs typeface="Arial" panose="020B0604020202020204" pitchFamily="34" charset="0"/>
              </a:rPr>
              <a:t>Future work includes the prioritize of FC sets to select few top sets for experimental validation. Finally, we plan to extend our analysis with dynamical modeling to compare results or possibly to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2976587" y="25839004"/>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5665766" y="25910480"/>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700" y="3792314"/>
            <a:ext cx="2125980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609598"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9" name="object 13">
            <a:extLst>
              <a:ext uri="{FF2B5EF4-FFF2-40B4-BE49-F238E27FC236}">
                <a16:creationId xmlns:a16="http://schemas.microsoft.com/office/drawing/2014/main" id="{B9096B57-3DE5-DB4B-B75F-44227FAD716E}"/>
              </a:ext>
            </a:extLst>
          </p:cNvPr>
          <p:cNvSpPr txBox="1"/>
          <p:nvPr/>
        </p:nvSpPr>
        <p:spPr>
          <a:xfrm>
            <a:off x="19930679" y="3863790"/>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grpSp>
        <p:nvGrpSpPr>
          <p:cNvPr id="73" name="Group 72">
            <a:extLst>
              <a:ext uri="{FF2B5EF4-FFF2-40B4-BE49-F238E27FC236}">
                <a16:creationId xmlns:a16="http://schemas.microsoft.com/office/drawing/2014/main" id="{E36E2827-6170-5540-8279-785E7EAECD98}"/>
              </a:ext>
            </a:extLst>
          </p:cNvPr>
          <p:cNvGrpSpPr>
            <a:grpSpLocks noChangeAspect="1"/>
          </p:cNvGrpSpPr>
          <p:nvPr/>
        </p:nvGrpSpPr>
        <p:grpSpPr>
          <a:xfrm>
            <a:off x="767500" y="16549463"/>
            <a:ext cx="9942016" cy="5522325"/>
            <a:chOff x="749677" y="32411551"/>
            <a:chExt cx="8882504" cy="4472302"/>
          </a:xfrm>
        </p:grpSpPr>
        <p:pic>
          <p:nvPicPr>
            <p:cNvPr id="75" name="Picture 74" descr="epigenetic landscape to control figure.jpg">
              <a:extLst>
                <a:ext uri="{FF2B5EF4-FFF2-40B4-BE49-F238E27FC236}">
                  <a16:creationId xmlns:a16="http://schemas.microsoft.com/office/drawing/2014/main" id="{B6B83297-5624-A547-B70A-EE5A33488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1182" y="32411551"/>
              <a:ext cx="8000999" cy="4472302"/>
            </a:xfrm>
            <a:prstGeom prst="rect">
              <a:avLst/>
            </a:prstGeom>
          </p:spPr>
        </p:pic>
        <p:sp>
          <p:nvSpPr>
            <p:cNvPr id="74" name="object 59">
              <a:extLst>
                <a:ext uri="{FF2B5EF4-FFF2-40B4-BE49-F238E27FC236}">
                  <a16:creationId xmlns:a16="http://schemas.microsoft.com/office/drawing/2014/main" id="{D83CC5EE-4CA8-214B-9CEF-E54DE2350358}"/>
                </a:ext>
              </a:extLst>
            </p:cNvPr>
            <p:cNvSpPr txBox="1"/>
            <p:nvPr/>
          </p:nvSpPr>
          <p:spPr>
            <a:xfrm>
              <a:off x="749677" y="33460679"/>
              <a:ext cx="3677120" cy="694148"/>
            </a:xfrm>
            <a:prstGeom prst="rect">
              <a:avLst/>
            </a:prstGeom>
          </p:spPr>
          <p:txBody>
            <a:bodyPr vert="horz" wrap="square" lIns="0" tIns="25874" rIns="0" bIns="0" rtlCol="0">
              <a:spAutoFit/>
            </a:bodyPr>
            <a:lstStyle/>
            <a:p>
              <a:r>
                <a:rPr lang="en-US" sz="1800" b="1" dirty="0">
                  <a:latin typeface="Arial"/>
                  <a:cs typeface="Arial"/>
                </a:rPr>
                <a:t>Figure 1. Waddington’s Epigenetic Landscape and Optimal Control on State Space Portrait</a:t>
              </a:r>
            </a:p>
          </p:txBody>
        </p:sp>
      </p:grpSp>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11414821" y="6261857"/>
            <a:ext cx="21061558" cy="670877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7"/>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8"/>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5112960" y="14977338"/>
              <a:ext cx="949715" cy="66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7647" y1="73077" x2="67647" y2="73077"/>
                        </a14:backgroundRemoval>
                      </a14:imgEffect>
                    </a14:imgLayer>
                  </a14:imgProps>
                </a:ext>
              </a:extLst>
            </a:blip>
            <a:stretch>
              <a:fillRect/>
            </a:stretch>
          </p:blipFill>
          <p:spPr>
            <a:xfrm rot="5400000">
              <a:off x="35506126" y="14502069"/>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11"/>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12"/>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3" y="12232640"/>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3"/>
            <a:stretch>
              <a:fillRect/>
            </a:stretch>
          </p:blipFill>
          <p:spPr>
            <a:xfrm>
              <a:off x="27588553" y="12990830"/>
              <a:ext cx="4889500" cy="3543300"/>
            </a:xfrm>
            <a:prstGeom prst="rect">
              <a:avLst/>
            </a:prstGeom>
          </p:spPr>
        </p:pic>
      </p:grpSp>
      <p:grpSp>
        <p:nvGrpSpPr>
          <p:cNvPr id="36" name="Group 35">
            <a:extLst>
              <a:ext uri="{FF2B5EF4-FFF2-40B4-BE49-F238E27FC236}">
                <a16:creationId xmlns:a16="http://schemas.microsoft.com/office/drawing/2014/main" id="{A0B367F8-A096-CD4E-8B5C-84A64739A3C4}"/>
              </a:ext>
            </a:extLst>
          </p:cNvPr>
          <p:cNvGrpSpPr>
            <a:grpSpLocks noChangeAspect="1"/>
          </p:cNvGrpSpPr>
          <p:nvPr/>
        </p:nvGrpSpPr>
        <p:grpSpPr>
          <a:xfrm>
            <a:off x="23770494" y="17531500"/>
            <a:ext cx="7004159" cy="6908396"/>
            <a:chOff x="22675406" y="13169314"/>
            <a:chExt cx="4223194" cy="4165453"/>
          </a:xfrm>
        </p:grpSpPr>
        <p:sp>
          <p:nvSpPr>
            <p:cNvPr id="38" name="Rectangle 37">
              <a:extLst>
                <a:ext uri="{FF2B5EF4-FFF2-40B4-BE49-F238E27FC236}">
                  <a16:creationId xmlns:a16="http://schemas.microsoft.com/office/drawing/2014/main" id="{ADCB9D20-FDAA-2244-A449-D7FDAEE16077}"/>
                </a:ext>
              </a:extLst>
            </p:cNvPr>
            <p:cNvSpPr/>
            <p:nvPr/>
          </p:nvSpPr>
          <p:spPr>
            <a:xfrm>
              <a:off x="23391452" y="13947204"/>
              <a:ext cx="488789"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6A071F7-9F9C-614D-8344-8C6369337C11}"/>
                </a:ext>
              </a:extLst>
            </p:cNvPr>
            <p:cNvSpPr/>
            <p:nvPr/>
          </p:nvSpPr>
          <p:spPr>
            <a:xfrm>
              <a:off x="24460753" y="13538057"/>
              <a:ext cx="483420"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BA5D458E-2D89-624C-88BF-1E705836A6E4}"/>
                </a:ext>
              </a:extLst>
            </p:cNvPr>
            <p:cNvSpPr/>
            <p:nvPr/>
          </p:nvSpPr>
          <p:spPr>
            <a:xfrm>
              <a:off x="24954457" y="14305062"/>
              <a:ext cx="322352"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1" name="object 59">
              <a:extLst>
                <a:ext uri="{FF2B5EF4-FFF2-40B4-BE49-F238E27FC236}">
                  <a16:creationId xmlns:a16="http://schemas.microsoft.com/office/drawing/2014/main" id="{E7A7E3EF-6812-7F4E-A326-D82E301B3201}"/>
                </a:ext>
              </a:extLst>
            </p:cNvPr>
            <p:cNvSpPr txBox="1"/>
            <p:nvPr/>
          </p:nvSpPr>
          <p:spPr>
            <a:xfrm>
              <a:off x="22675406" y="17131714"/>
              <a:ext cx="4223194" cy="203052"/>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Phenotype Landscape After Unsupervised Clustering.</a:t>
              </a:r>
              <a:endParaRPr lang="en-US" sz="1800" dirty="0">
                <a:latin typeface="Garamond"/>
                <a:cs typeface="Garamond"/>
              </a:endParaRPr>
            </a:p>
          </p:txBody>
        </p:sp>
        <p:pic>
          <p:nvPicPr>
            <p:cNvPr id="37" name="Picture 36">
              <a:extLst>
                <a:ext uri="{FF2B5EF4-FFF2-40B4-BE49-F238E27FC236}">
                  <a16:creationId xmlns:a16="http://schemas.microsoft.com/office/drawing/2014/main" id="{AEBEF653-8A46-CD40-8254-CA1504370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675406" y="13169314"/>
              <a:ext cx="4223194" cy="3887652"/>
            </a:xfrm>
            <a:prstGeom prst="rect">
              <a:avLst/>
            </a:prstGeom>
            <a:ln>
              <a:noFill/>
            </a:ln>
            <a:effectLst>
              <a:innerShdw blurRad="114300">
                <a:prstClr val="black"/>
              </a:innerShdw>
            </a:effectLst>
          </p:spPr>
        </p:pic>
      </p:grpSp>
      <p:pic>
        <p:nvPicPr>
          <p:cNvPr id="90" name="Picture 8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45544" y="13324559"/>
            <a:ext cx="4123447" cy="4991542"/>
          </a:xfrm>
          <a:prstGeom prst="rect">
            <a:avLst/>
          </a:prstGeom>
        </p:spPr>
      </p:pic>
      <p:sp>
        <p:nvSpPr>
          <p:cNvPr id="91" name="Rectangle 90"/>
          <p:cNvSpPr/>
          <p:nvPr/>
        </p:nvSpPr>
        <p:spPr>
          <a:xfrm>
            <a:off x="33215818" y="18484991"/>
            <a:ext cx="4151089" cy="1200329"/>
          </a:xfrm>
          <a:prstGeom prst="rect">
            <a:avLst/>
          </a:prstGeom>
        </p:spPr>
        <p:txBody>
          <a:bodyPr wrap="square">
            <a:spAutoFit/>
          </a:bodyPr>
          <a:lstStyle/>
          <a:p>
            <a:r>
              <a:rPr lang="en-US" sz="1800" b="1" dirty="0">
                <a:latin typeface="Garamond"/>
                <a:cs typeface="Garamond"/>
              </a:rPr>
              <a:t>Figure </a:t>
            </a:r>
            <a:r>
              <a:rPr lang="en-US" sz="1800" b="1" dirty="0" smtClean="0">
                <a:latin typeface="Garamond"/>
                <a:cs typeface="Garamond"/>
              </a:rPr>
              <a:t>6. Tumorigenic Network. </a:t>
            </a:r>
            <a:r>
              <a:rPr lang="en-US" sz="1800" dirty="0" smtClean="0">
                <a:latin typeface="Garamond"/>
                <a:cs typeface="Garamond"/>
              </a:rPr>
              <a:t>230 nodes and 583 edges. </a:t>
            </a:r>
            <a:r>
              <a:rPr lang="en-US" sz="1800" dirty="0">
                <a:latin typeface="Garamond"/>
                <a:cs typeface="Garamond"/>
              </a:rPr>
              <a:t>Edges in red are activating edges, while blue edges are inhibitory.</a:t>
            </a:r>
          </a:p>
        </p:txBody>
      </p:sp>
      <p:sp>
        <p:nvSpPr>
          <p:cNvPr id="31" name="Rectangle 30">
            <a:extLst>
              <a:ext uri="{FF2B5EF4-FFF2-40B4-BE49-F238E27FC236}">
                <a16:creationId xmlns:a16="http://schemas.microsoft.com/office/drawing/2014/main" id="{71813299-7AE9-824B-8CEF-12A01B05A499}"/>
              </a:ext>
            </a:extLst>
          </p:cNvPr>
          <p:cNvSpPr/>
          <p:nvPr/>
        </p:nvSpPr>
        <p:spPr>
          <a:xfrm>
            <a:off x="12049987" y="21094854"/>
            <a:ext cx="8515984" cy="1246495"/>
          </a:xfrm>
          <a:prstGeom prst="rect">
            <a:avLst/>
          </a:prstGeom>
        </p:spPr>
        <p:txBody>
          <a:bodyPr wrap="square">
            <a:spAutoFit/>
          </a:bodyPr>
          <a:lstStyle/>
          <a:p>
            <a:pPr algn="just"/>
            <a:r>
              <a:rPr lang="en-US" sz="2500" b="1" dirty="0" smtClean="0">
                <a:latin typeface="Arial" panose="020B0604020202020204" pitchFamily="34" charset="0"/>
                <a:cs typeface="Arial" panose="020B0604020202020204" pitchFamily="34" charset="0"/>
              </a:rPr>
              <a:t>STEP </a:t>
            </a:r>
            <a:r>
              <a:rPr lang="en-US" sz="2500" b="1" dirty="0">
                <a:latin typeface="Arial" panose="020B0604020202020204" pitchFamily="34" charset="0"/>
                <a:cs typeface="Arial" panose="020B0604020202020204" pitchFamily="34" charset="0"/>
              </a:rPr>
              <a:t>3. Estimating Phenotype Landscape with Unsupervised Machine Learning. </a:t>
            </a:r>
            <a:r>
              <a:rPr lang="en-US" sz="2500" dirty="0">
                <a:latin typeface="Arial" panose="020B0604020202020204" pitchFamily="34" charset="0"/>
                <a:cs typeface="Arial" panose="020B0604020202020204" pitchFamily="34" charset="0"/>
              </a:rPr>
              <a:t>We apply K-Means algorithm to cluster the simulated attractors (Fig 4). </a:t>
            </a:r>
          </a:p>
        </p:txBody>
      </p:sp>
      <p:sp>
        <p:nvSpPr>
          <p:cNvPr id="30" name="object 59">
            <a:extLst>
              <a:ext uri="{FF2B5EF4-FFF2-40B4-BE49-F238E27FC236}">
                <a16:creationId xmlns:a16="http://schemas.microsoft.com/office/drawing/2014/main" id="{75B6A4DF-1017-914F-BA3A-FD70D56A0C2E}"/>
              </a:ext>
            </a:extLst>
          </p:cNvPr>
          <p:cNvSpPr txBox="1"/>
          <p:nvPr/>
        </p:nvSpPr>
        <p:spPr>
          <a:xfrm>
            <a:off x="11320706" y="12046443"/>
            <a:ext cx="9906000" cy="303126"/>
          </a:xfrm>
          <a:prstGeom prst="rect">
            <a:avLst/>
          </a:prstGeom>
        </p:spPr>
        <p:txBody>
          <a:bodyPr vert="horz" wrap="square" lIns="0" tIns="25874" rIns="0" bIns="0" rtlCol="0">
            <a:spAutoFit/>
          </a:bodyPr>
          <a:lstStyle/>
          <a:p>
            <a:r>
              <a:rPr lang="en-US" sz="1800" b="1" dirty="0">
                <a:latin typeface="Garamond"/>
                <a:cs typeface="Garamond"/>
              </a:rPr>
              <a:t>Figure 2.</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5" name="object 12">
            <a:extLst>
              <a:ext uri="{FF2B5EF4-FFF2-40B4-BE49-F238E27FC236}">
                <a16:creationId xmlns:a16="http://schemas.microsoft.com/office/drawing/2014/main" id="{7BBC56EE-8D6E-F34A-96CB-4A2EA2F4B451}"/>
              </a:ext>
            </a:extLst>
          </p:cNvPr>
          <p:cNvSpPr>
            <a:spLocks/>
          </p:cNvSpPr>
          <p:nvPr/>
        </p:nvSpPr>
        <p:spPr>
          <a:xfrm>
            <a:off x="32976587" y="379574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96" name="object 13">
            <a:extLst>
              <a:ext uri="{FF2B5EF4-FFF2-40B4-BE49-F238E27FC236}">
                <a16:creationId xmlns:a16="http://schemas.microsoft.com/office/drawing/2014/main" id="{EC258659-233E-6A4B-8CE1-5AEF6C3EEDBA}"/>
              </a:ext>
            </a:extLst>
          </p:cNvPr>
          <p:cNvSpPr txBox="1"/>
          <p:nvPr/>
        </p:nvSpPr>
        <p:spPr>
          <a:xfrm>
            <a:off x="35659284" y="3867215"/>
            <a:ext cx="4967327"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RESULTS</a:t>
            </a:r>
            <a:endParaRPr sz="4300" dirty="0">
              <a:latin typeface="Acumin Pro"/>
              <a:cs typeface="Acumin Pro"/>
            </a:endParaRPr>
          </a:p>
        </p:txBody>
      </p:sp>
      <p:sp>
        <p:nvSpPr>
          <p:cNvPr id="92" name="TextBox 91">
            <a:extLst>
              <a:ext uri="{FF2B5EF4-FFF2-40B4-BE49-F238E27FC236}">
                <a16:creationId xmlns:a16="http://schemas.microsoft.com/office/drawing/2014/main" id="{7C6535EC-13CE-2B44-A1D5-B957FA994BE6}"/>
              </a:ext>
            </a:extLst>
          </p:cNvPr>
          <p:cNvSpPr txBox="1"/>
          <p:nvPr/>
        </p:nvSpPr>
        <p:spPr>
          <a:xfrm>
            <a:off x="32976587" y="4758826"/>
            <a:ext cx="10332720" cy="8556188"/>
          </a:xfrm>
          <a:prstGeom prst="rect">
            <a:avLst/>
          </a:prstGeom>
          <a:noFill/>
        </p:spPr>
        <p:txBody>
          <a:bodyPr wrap="square" rtlCol="0">
            <a:spAutoFit/>
          </a:bodyPr>
          <a:lstStyle/>
          <a:p>
            <a:r>
              <a:rPr lang="en-US" sz="2500" b="1" dirty="0" err="1">
                <a:latin typeface="Arial" panose="020B0604020202020204" pitchFamily="34" charset="0"/>
                <a:cs typeface="Arial" panose="020B0604020202020204" pitchFamily="34" charset="0"/>
              </a:rPr>
              <a:t>Claudin</a:t>
            </a:r>
            <a:r>
              <a:rPr lang="en-US" sz="2500" b="1" dirty="0">
                <a:latin typeface="Arial" panose="020B0604020202020204" pitchFamily="34" charset="0"/>
                <a:cs typeface="Arial" panose="020B0604020202020204" pitchFamily="34" charset="0"/>
              </a:rPr>
              <a:t>-Low TNBC Network.</a:t>
            </a:r>
            <a:r>
              <a:rPr lang="en-US" sz="2500" dirty="0">
                <a:latin typeface="Arial" panose="020B0604020202020204" pitchFamily="34" charset="0"/>
                <a:cs typeface="Arial" panose="020B0604020202020204" pitchFamily="34" charset="0"/>
              </a:rPr>
              <a:t> The constructed network has 230 nodes and 583 edges (Fig 6). 90 of the nodes are hallmarks of cancer, 27 are breast disease ontology associated, and 4 are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markers. 142 of the network nodes are in the ACSN. (SOURCES)</a:t>
            </a:r>
          </a:p>
          <a:p>
            <a:endParaRPr lang="en-US" sz="2500" b="1"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Attractor Landscape Estimation and Unsupervised Attractor Classification.</a:t>
            </a:r>
            <a:r>
              <a:rPr lang="en-US" sz="2500" dirty="0" smtClean="0">
                <a:latin typeface="Arial" panose="020B0604020202020204" pitchFamily="34" charset="0"/>
                <a:cs typeface="Arial" panose="020B0604020202020204" pitchFamily="34" charset="0"/>
              </a:rPr>
              <a:t> We initialized the network with basal expression levels for MCF10A and MDA-MB-231, and ran SFA to estimate the corresponding attractors. We generated 100,000 random initial states of the system and simulated their corresponding attractors with SFA to estimate the attractor landscape of the network. All attractors were classified with K-Means with 10,000 initializations and optimal k of 6. The MCF10A and MDA-MB-231 attractors appeared in different clusters (Fig 7).</a:t>
            </a:r>
          </a:p>
          <a:p>
            <a:r>
              <a:rPr lang="en-US" sz="2500" dirty="0" smtClean="0">
                <a:latin typeface="Arial" panose="020B0604020202020204" pitchFamily="34" charset="0"/>
                <a:cs typeface="Arial" panose="020B0604020202020204" pitchFamily="34" charset="0"/>
              </a:rPr>
              <a:t> </a:t>
            </a:r>
          </a:p>
          <a:p>
            <a:r>
              <a:rPr lang="en-US" sz="2500" b="1" dirty="0" smtClean="0">
                <a:latin typeface="Arial" panose="020B0604020202020204" pitchFamily="34" charset="0"/>
                <a:cs typeface="Arial" panose="020B0604020202020204" pitchFamily="34" charset="0"/>
              </a:rPr>
              <a:t>FC Control Analysis.</a:t>
            </a:r>
            <a:r>
              <a:rPr lang="en-US" sz="2500" dirty="0" smtClean="0">
                <a:latin typeface="Arial" panose="020B0604020202020204" pitchFamily="34" charset="0"/>
                <a:cs typeface="Arial" panose="020B0604020202020204" pitchFamily="34" charset="0"/>
              </a:rPr>
              <a:t> We identified 6 FC sets in network. Each FC set contained 28 source nodes and 14 FVS nodes. We identified a subset of FVS nodes that were present in all 6 FC set. This FVS subset consists of 11 nodes: MAP2K6, MAP2K3, MAPK1, AURKA, CTNNB1, FOXM1, JUN, RELA, STAT3, TCF3, and AKT1. We applied all (3</a:t>
            </a:r>
            <a:r>
              <a:rPr lang="en-US" sz="2500" baseline="30000" dirty="0" smtClean="0">
                <a:latin typeface="Arial" panose="020B0604020202020204" pitchFamily="34" charset="0"/>
                <a:cs typeface="Arial" panose="020B0604020202020204" pitchFamily="34" charset="0"/>
              </a:rPr>
              <a:t>11</a:t>
            </a:r>
            <a:r>
              <a:rPr lang="en-US" sz="2500" dirty="0" smtClean="0">
                <a:latin typeface="Arial" panose="020B0604020202020204" pitchFamily="34" charset="0"/>
                <a:cs typeface="Arial" panose="020B0604020202020204" pitchFamily="34" charset="0"/>
              </a:rPr>
              <a:t>=177,147) perturbations on the FVS nodes parting from the cancerous state. INCLUDE KNN RESULTS</a:t>
            </a:r>
            <a:endParaRPr lang="en-US" sz="25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71813299-7AE9-824B-8CEF-12A01B05A499}"/>
              </a:ext>
            </a:extLst>
          </p:cNvPr>
          <p:cNvSpPr/>
          <p:nvPr/>
        </p:nvSpPr>
        <p:spPr>
          <a:xfrm>
            <a:off x="22095234" y="14351469"/>
            <a:ext cx="10124860" cy="1631216"/>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2. Estimating Attractor Landscape with Topological Signal Flow Analysis (SFA). </a:t>
            </a:r>
            <a:r>
              <a:rPr lang="en-US" sz="2500" dirty="0">
                <a:latin typeface="Arial" panose="020B0604020202020204" pitchFamily="34" charset="0"/>
                <a:cs typeface="Arial" panose="020B0604020202020204" pitchFamily="34" charset="0"/>
              </a:rPr>
              <a:t>We apply SFA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to the network using 100,000 random initial conditions to estimate the attractor landscape based on the network topology (Fig 3</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1813299-7AE9-824B-8CEF-12A01B05A499}"/>
              </a:ext>
            </a:extLst>
          </p:cNvPr>
          <p:cNvSpPr/>
          <p:nvPr/>
        </p:nvSpPr>
        <p:spPr>
          <a:xfrm>
            <a:off x="22101033" y="25839004"/>
            <a:ext cx="10119062" cy="2400657"/>
          </a:xfrm>
          <a:prstGeom prst="rect">
            <a:avLst/>
          </a:prstGeom>
        </p:spPr>
        <p:txBody>
          <a:bodyPr wrap="square">
            <a:spAutoFit/>
          </a:bodyPr>
          <a:lstStyle/>
          <a:p>
            <a:pPr algn="just"/>
            <a:r>
              <a:rPr lang="en-US" sz="2500" b="1" dirty="0" smtClean="0">
                <a:latin typeface="Arial" panose="020B0604020202020204" pitchFamily="34" charset="0"/>
                <a:cs typeface="Arial" panose="020B0604020202020204" pitchFamily="34" charset="0"/>
              </a:rPr>
              <a:t>STEP </a:t>
            </a:r>
            <a:r>
              <a:rPr lang="en-US" sz="2500" b="1" dirty="0">
                <a:latin typeface="Arial" panose="020B0604020202020204" pitchFamily="34" charset="0"/>
                <a:cs typeface="Arial" panose="020B0604020202020204" pitchFamily="34" charset="0"/>
              </a:rPr>
              <a:t>4. Applying FC Control and In-Silico Screenings. </a:t>
            </a:r>
            <a:r>
              <a:rPr lang="en-US" sz="2500" dirty="0">
                <a:latin typeface="Arial" panose="020B0604020202020204" pitchFamily="34" charset="0"/>
                <a:cs typeface="Arial" panose="020B0604020202020204" pitchFamily="34" charset="0"/>
              </a:rPr>
              <a:t>We apply FC control</a:t>
            </a:r>
            <a:r>
              <a:rPr lang="en-US" sz="2500" baseline="30000" dirty="0">
                <a:latin typeface="Arial" panose="020B0604020202020204" pitchFamily="34" charset="0"/>
                <a:cs typeface="Arial" panose="020B0604020202020204" pitchFamily="34" charset="0"/>
              </a:rPr>
              <a:t>8 </a:t>
            </a:r>
            <a:r>
              <a:rPr lang="en-US" sz="2500" dirty="0">
                <a:latin typeface="Arial" panose="020B0604020202020204" pitchFamily="34" charset="0"/>
                <a:cs typeface="Arial" panose="020B0604020202020204" pitchFamily="34" charset="0"/>
              </a:rPr>
              <a:t>to the network to identify control sets (FCs). We perform </a:t>
            </a:r>
            <a:r>
              <a:rPr lang="en-US" sz="2500" i="1" dirty="0">
                <a:latin typeface="Arial" panose="020B0604020202020204" pitchFamily="34" charset="0"/>
                <a:cs typeface="Arial" panose="020B0604020202020204" pitchFamily="34" charset="0"/>
              </a:rPr>
              <a:t>in-</a:t>
            </a:r>
            <a:r>
              <a:rPr lang="en-US" sz="2500" i="1" dirty="0" err="1">
                <a:latin typeface="Arial" panose="020B0604020202020204" pitchFamily="34" charset="0"/>
                <a:cs typeface="Arial" panose="020B0604020202020204" pitchFamily="34" charset="0"/>
              </a:rPr>
              <a:t>silico</a:t>
            </a:r>
            <a:r>
              <a:rPr lang="en-US" sz="2500" dirty="0">
                <a:latin typeface="Arial" panose="020B0604020202020204" pitchFamily="34" charset="0"/>
                <a:cs typeface="Arial" panose="020B0604020202020204" pitchFamily="34" charset="0"/>
              </a:rPr>
              <a:t> </a:t>
            </a:r>
            <a:r>
              <a:rPr lang="en-US" sz="2500" dirty="0" smtClean="0">
                <a:latin typeface="Arial" panose="020B0604020202020204" pitchFamily="34" charset="0"/>
                <a:cs typeface="Arial" panose="020B0604020202020204" pitchFamily="34" charset="0"/>
              </a:rPr>
              <a:t>screenings using SFA </a:t>
            </a:r>
            <a:r>
              <a:rPr lang="en-US" sz="2500" dirty="0">
                <a:latin typeface="Arial" panose="020B0604020202020204" pitchFamily="34" charset="0"/>
                <a:cs typeface="Arial" panose="020B0604020202020204" pitchFamily="34" charset="0"/>
              </a:rPr>
              <a:t>and applied K-Nearest Neighbors (KNN) classifier to identify combinations of perturbations of nodes in each FC set that can shift attractors from the Tumorigenic to the Normal basin of attraction (Fig 5).  </a:t>
            </a:r>
          </a:p>
        </p:txBody>
      </p:sp>
      <p:cxnSp>
        <p:nvCxnSpPr>
          <p:cNvPr id="4" name="Straight Connector 3"/>
          <p:cNvCxnSpPr/>
          <p:nvPr/>
        </p:nvCxnSpPr>
        <p:spPr>
          <a:xfrm>
            <a:off x="11612262" y="30993349"/>
            <a:ext cx="20607832" cy="0"/>
          </a:xfrm>
          <a:prstGeom prst="line">
            <a:avLst/>
          </a:prstGeom>
          <a:ln>
            <a:solidFill>
              <a:srgbClr val="000E2F"/>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4703919" y="15135713"/>
            <a:ext cx="10058400" cy="777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88743EB9-5C0B-ED40-BBDD-103870AFC24B}"/>
              </a:ext>
            </a:extLst>
          </p:cNvPr>
          <p:cNvGrpSpPr/>
          <p:nvPr/>
        </p:nvGrpSpPr>
        <p:grpSpPr>
          <a:xfrm>
            <a:off x="11941420" y="13685353"/>
            <a:ext cx="9860046" cy="6619171"/>
            <a:chOff x="25112401" y="12623146"/>
            <a:chExt cx="7428668" cy="4895454"/>
          </a:xfrm>
        </p:grpSpPr>
        <p:sp>
          <p:nvSpPr>
            <p:cNvPr id="124" name="object 59">
              <a:extLst>
                <a:ext uri="{FF2B5EF4-FFF2-40B4-BE49-F238E27FC236}">
                  <a16:creationId xmlns:a16="http://schemas.microsoft.com/office/drawing/2014/main" id="{08768E72-2E6F-634C-9E84-6443CA676EDD}"/>
                </a:ext>
              </a:extLst>
            </p:cNvPr>
            <p:cNvSpPr txBox="1"/>
            <p:nvPr/>
          </p:nvSpPr>
          <p:spPr>
            <a:xfrm>
              <a:off x="25112401" y="17045344"/>
              <a:ext cx="7349154" cy="473256"/>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Attractor landscape including the associated attractors for the 2 conditions of interest: Cancerous (Ca) and Normal (Norm)</a:t>
              </a:r>
              <a:endParaRPr lang="en-US" sz="1800" dirty="0">
                <a:latin typeface="Garamond"/>
                <a:cs typeface="Garamond"/>
              </a:endParaRPr>
            </a:p>
          </p:txBody>
        </p:sp>
        <p:grpSp>
          <p:nvGrpSpPr>
            <p:cNvPr id="126" name="Group 125">
              <a:extLst>
                <a:ext uri="{FF2B5EF4-FFF2-40B4-BE49-F238E27FC236}">
                  <a16:creationId xmlns:a16="http://schemas.microsoft.com/office/drawing/2014/main" id="{783552AC-2DB4-E04C-BA64-7C01CB1B4002}"/>
                </a:ext>
              </a:extLst>
            </p:cNvPr>
            <p:cNvGrpSpPr>
              <a:grpSpLocks noChangeAspect="1"/>
            </p:cNvGrpSpPr>
            <p:nvPr/>
          </p:nvGrpSpPr>
          <p:grpSpPr>
            <a:xfrm>
              <a:off x="25236557" y="12623146"/>
              <a:ext cx="7304512" cy="4184260"/>
              <a:chOff x="3066787" y="1906012"/>
              <a:chExt cx="8158824" cy="4673636"/>
            </a:xfrm>
          </p:grpSpPr>
          <p:pic>
            <p:nvPicPr>
              <p:cNvPr id="128" name="Picture 127">
                <a:extLst>
                  <a:ext uri="{FF2B5EF4-FFF2-40B4-BE49-F238E27FC236}">
                    <a16:creationId xmlns:a16="http://schemas.microsoft.com/office/drawing/2014/main" id="{61CB9D12-570A-2641-9405-DA2288CB14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29" name="Picture 128">
                <a:extLst>
                  <a:ext uri="{FF2B5EF4-FFF2-40B4-BE49-F238E27FC236}">
                    <a16:creationId xmlns:a16="http://schemas.microsoft.com/office/drawing/2014/main" id="{9BC589E5-4183-A448-BA0D-D61BEE614F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47173" y="4272015"/>
                <a:ext cx="1397633" cy="1414477"/>
              </a:xfrm>
              <a:prstGeom prst="rect">
                <a:avLst/>
              </a:prstGeom>
              <a:ln w="76200" cap="sq" cmpd="thickThin">
                <a:solidFill>
                  <a:srgbClr val="FF1493"/>
                </a:solidFill>
                <a:prstDash val="solid"/>
                <a:miter lim="800000"/>
              </a:ln>
              <a:effectLst>
                <a:innerShdw blurRad="76200">
                  <a:srgbClr val="000000"/>
                </a:innerShdw>
              </a:effectLst>
            </p:spPr>
          </p:pic>
          <p:pic>
            <p:nvPicPr>
              <p:cNvPr id="130" name="Picture 129">
                <a:extLst>
                  <a:ext uri="{FF2B5EF4-FFF2-40B4-BE49-F238E27FC236}">
                    <a16:creationId xmlns:a16="http://schemas.microsoft.com/office/drawing/2014/main" id="{85DFD7EF-5300-754D-A57A-F84DE1724E2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44608" y="1906012"/>
                <a:ext cx="1402764" cy="1419669"/>
              </a:xfrm>
              <a:prstGeom prst="rect">
                <a:avLst/>
              </a:prstGeom>
              <a:ln w="76200" cap="sq" cmpd="thickThin">
                <a:solidFill>
                  <a:srgbClr val="483D8B"/>
                </a:solidFill>
                <a:prstDash val="solid"/>
                <a:miter lim="800000"/>
              </a:ln>
              <a:effectLst>
                <a:innerShdw blurRad="76200">
                  <a:srgbClr val="000000"/>
                </a:innerShdw>
              </a:effectLst>
            </p:spPr>
          </p:pic>
          <p:pic>
            <p:nvPicPr>
              <p:cNvPr id="131" name="Picture 130">
                <a:extLst>
                  <a:ext uri="{FF2B5EF4-FFF2-40B4-BE49-F238E27FC236}">
                    <a16:creationId xmlns:a16="http://schemas.microsoft.com/office/drawing/2014/main" id="{50966D7C-A1E3-B84B-83E7-94A1117651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4791" y="1906383"/>
                <a:ext cx="1402764" cy="1419669"/>
              </a:xfrm>
              <a:prstGeom prst="rect">
                <a:avLst/>
              </a:prstGeom>
              <a:ln w="76200" cap="sq" cmpd="thickThin">
                <a:solidFill>
                  <a:srgbClr val="66CDAA"/>
                </a:solidFill>
                <a:prstDash val="solid"/>
                <a:miter lim="800000"/>
              </a:ln>
              <a:effectLst>
                <a:innerShdw blurRad="76200">
                  <a:srgbClr val="000000"/>
                </a:innerShdw>
              </a:effectLst>
            </p:spPr>
          </p:pic>
          <p:cxnSp>
            <p:nvCxnSpPr>
              <p:cNvPr id="132" name="Straight Connector 131">
                <a:extLst>
                  <a:ext uri="{FF2B5EF4-FFF2-40B4-BE49-F238E27FC236}">
                    <a16:creationId xmlns:a16="http://schemas.microsoft.com/office/drawing/2014/main" id="{AD8B0BD5-047D-4F49-90F3-3390B3EAEB10}"/>
                  </a:ext>
                </a:extLst>
              </p:cNvPr>
              <p:cNvCxnSpPr>
                <a:cxnSpLocks/>
              </p:cNvCxnSpPr>
              <p:nvPr/>
            </p:nvCxnSpPr>
            <p:spPr>
              <a:xfrm flipH="1">
                <a:off x="8411124" y="1906012"/>
                <a:ext cx="1028252" cy="54461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3" name="Straight Connector 132">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28254" cy="75825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30052CCF-D56D-DE4F-8769-E220B183A960}"/>
                  </a:ext>
                </a:extLst>
              </p:cNvPr>
              <p:cNvCxnSpPr>
                <a:cxnSpLocks/>
              </p:cNvCxnSpPr>
              <p:nvPr/>
            </p:nvCxnSpPr>
            <p:spPr>
              <a:xfrm flipH="1">
                <a:off x="4605547" y="2522888"/>
                <a:ext cx="627712" cy="8761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5" name="Straight Connector 134">
                <a:extLst>
                  <a:ext uri="{FF2B5EF4-FFF2-40B4-BE49-F238E27FC236}">
                    <a16:creationId xmlns:a16="http://schemas.microsoft.com/office/drawing/2014/main" id="{9B3EE1BE-B78A-5A41-BD15-442B9BD8CC29}"/>
                  </a:ext>
                </a:extLst>
              </p:cNvPr>
              <p:cNvCxnSpPr>
                <a:cxnSpLocks/>
              </p:cNvCxnSpPr>
              <p:nvPr/>
            </p:nvCxnSpPr>
            <p:spPr>
              <a:xfrm flipH="1" flipV="1">
                <a:off x="8855186" y="4996809"/>
                <a:ext cx="603173" cy="76820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6" name="Straight Connector 135">
                <a:extLst>
                  <a:ext uri="{FF2B5EF4-FFF2-40B4-BE49-F238E27FC236}">
                    <a16:creationId xmlns:a16="http://schemas.microsoft.com/office/drawing/2014/main" id="{504F3F04-F411-BC46-808D-68BBEBCFBCD6}"/>
                  </a:ext>
                </a:extLst>
              </p:cNvPr>
              <p:cNvCxnSpPr>
                <a:cxnSpLocks/>
              </p:cNvCxnSpPr>
              <p:nvPr/>
            </p:nvCxnSpPr>
            <p:spPr>
              <a:xfrm flipV="1">
                <a:off x="8855186" y="4220584"/>
                <a:ext cx="603173" cy="60499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7" name="Straight Connector 136">
                <a:extLst>
                  <a:ext uri="{FF2B5EF4-FFF2-40B4-BE49-F238E27FC236}">
                    <a16:creationId xmlns:a16="http://schemas.microsoft.com/office/drawing/2014/main" id="{6702D20A-009F-034B-8C88-2A72E8CE03C4}"/>
                  </a:ext>
                </a:extLst>
              </p:cNvPr>
              <p:cNvCxnSpPr>
                <a:cxnSpLocks/>
              </p:cNvCxnSpPr>
              <p:nvPr/>
            </p:nvCxnSpPr>
            <p:spPr>
              <a:xfrm>
                <a:off x="4664328" y="1906012"/>
                <a:ext cx="568931" cy="4663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38" name="TextBox 137">
                <a:extLst>
                  <a:ext uri="{FF2B5EF4-FFF2-40B4-BE49-F238E27FC236}">
                    <a16:creationId xmlns:a16="http://schemas.microsoft.com/office/drawing/2014/main" id="{A967F9BC-369A-EF46-B07A-23327B3AE177}"/>
                  </a:ext>
                </a:extLst>
              </p:cNvPr>
              <p:cNvSpPr txBox="1"/>
              <p:nvPr/>
            </p:nvSpPr>
            <p:spPr>
              <a:xfrm>
                <a:off x="9340688" y="3365849"/>
                <a:ext cx="1810604" cy="7219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39" name="Rectangle 138">
                <a:extLst>
                  <a:ext uri="{FF2B5EF4-FFF2-40B4-BE49-F238E27FC236}">
                    <a16:creationId xmlns:a16="http://schemas.microsoft.com/office/drawing/2014/main" id="{376D6721-7846-CE49-B3EC-BC051822A611}"/>
                  </a:ext>
                </a:extLst>
              </p:cNvPr>
              <p:cNvSpPr/>
              <p:nvPr/>
            </p:nvSpPr>
            <p:spPr>
              <a:xfrm>
                <a:off x="7413180" y="2950248"/>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18B9B762-065B-4444-81ED-68CAFDD36369}"/>
                  </a:ext>
                </a:extLst>
              </p:cNvPr>
              <p:cNvSpPr/>
              <p:nvPr/>
            </p:nvSpPr>
            <p:spPr>
              <a:xfrm>
                <a:off x="9266369" y="5857725"/>
                <a:ext cx="1959242"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41" name="Rectangle 140">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42" name="Rectangle 141">
                <a:extLst>
                  <a:ext uri="{FF2B5EF4-FFF2-40B4-BE49-F238E27FC236}">
                    <a16:creationId xmlns:a16="http://schemas.microsoft.com/office/drawing/2014/main" id="{EFAB9C1F-3799-824F-8C4A-74CEFFC9E8ED}"/>
                  </a:ext>
                </a:extLst>
              </p:cNvPr>
              <p:cNvSpPr/>
              <p:nvPr/>
            </p:nvSpPr>
            <p:spPr>
              <a:xfrm>
                <a:off x="5073959" y="3224136"/>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C8365EC5-CDBC-C049-A165-3686F7841FA2}"/>
                  </a:ext>
                </a:extLst>
              </p:cNvPr>
              <p:cNvSpPr/>
              <p:nvPr/>
            </p:nvSpPr>
            <p:spPr>
              <a:xfrm>
                <a:off x="6845756" y="4847456"/>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grpSp>
      <p:sp>
        <p:nvSpPr>
          <p:cNvPr id="151" name="object 12">
            <a:extLst>
              <a:ext uri="{FF2B5EF4-FFF2-40B4-BE49-F238E27FC236}">
                <a16:creationId xmlns:a16="http://schemas.microsoft.com/office/drawing/2014/main" id="{102670DF-3E93-0144-A999-099039309C26}"/>
              </a:ext>
            </a:extLst>
          </p:cNvPr>
          <p:cNvSpPr/>
          <p:nvPr/>
        </p:nvSpPr>
        <p:spPr>
          <a:xfrm>
            <a:off x="563915" y="27300782"/>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152" name="object 13">
            <a:extLst>
              <a:ext uri="{FF2B5EF4-FFF2-40B4-BE49-F238E27FC236}">
                <a16:creationId xmlns:a16="http://schemas.microsoft.com/office/drawing/2014/main" id="{8B599741-4C2D-DF43-B937-8308FE148223}"/>
              </a:ext>
            </a:extLst>
          </p:cNvPr>
          <p:cNvSpPr txBox="1"/>
          <p:nvPr/>
        </p:nvSpPr>
        <p:spPr>
          <a:xfrm>
            <a:off x="3253094" y="27372258"/>
            <a:ext cx="5284054"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OBJECTIVES</a:t>
            </a:r>
            <a:endParaRPr sz="4300" dirty="0">
              <a:latin typeface="Acumin Pro"/>
              <a:cs typeface="Acumin Pro"/>
            </a:endParaRPr>
          </a:p>
        </p:txBody>
      </p:sp>
    </p:spTree>
    <p:extLst>
      <p:ext uri="{BB962C8B-B14F-4D97-AF65-F5344CB8AC3E}">
        <p14:creationId xmlns:p14="http://schemas.microsoft.com/office/powerpoint/2010/main" val="2315817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021125"/>
            <a:ext cx="3276600" cy="1371600"/>
          </a:xfrm>
          <a:prstGeom prst="rect">
            <a:avLst/>
          </a:prstGeom>
          <a:blipFill>
            <a:blip r:embed="rId2"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200" spc="-10" dirty="0">
                <a:solidFill>
                  <a:srgbClr val="FFFFFF"/>
                </a:solidFill>
                <a:latin typeface="Arial" panose="020B0604020202020204" pitchFamily="34" charset="0"/>
                <a:cs typeface="Arial" panose="020B0604020202020204" pitchFamily="34" charset="0"/>
              </a:rPr>
              <a:t>Madeleine S. Gastonguay</a:t>
            </a:r>
            <a:r>
              <a:rPr lang="en-US" sz="3200" spc="-10" baseline="30000"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Lauren Marazzi</a:t>
            </a:r>
            <a:r>
              <a:rPr lang="en-US" sz="3200" spc="-14" baseline="29914"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Paola</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Vera-Licona</a:t>
            </a:r>
            <a:r>
              <a:rPr lang="en-US" sz="3200" spc="-31" baseline="29914" dirty="0">
                <a:solidFill>
                  <a:srgbClr val="FFFFFF"/>
                </a:solidFill>
                <a:latin typeface="Arial" panose="020B0604020202020204" pitchFamily="34" charset="0"/>
                <a:cs typeface="Arial" panose="020B0604020202020204" pitchFamily="34" charset="0"/>
              </a:rPr>
              <a:t>1</a:t>
            </a:r>
            <a:endParaRPr lang="en-US" sz="32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400" spc="-10" dirty="0">
                <a:solidFill>
                  <a:srgbClr val="FFFFFF"/>
                </a:solidFill>
                <a:latin typeface="Arial" panose="020B0604020202020204" pitchFamily="34" charset="0"/>
                <a:cs typeface="Arial" panose="020B0604020202020204" pitchFamily="34" charset="0"/>
              </a:rPr>
              <a:t>Center for Quantitative </a:t>
            </a:r>
            <a:r>
              <a:rPr lang="en-US" sz="2400" dirty="0">
                <a:solidFill>
                  <a:srgbClr val="FFFFFF"/>
                </a:solidFill>
                <a:latin typeface="Arial" panose="020B0604020202020204" pitchFamily="34" charset="0"/>
                <a:cs typeface="Arial" panose="020B0604020202020204" pitchFamily="34" charset="0"/>
              </a:rPr>
              <a:t>Medicine, UConn </a:t>
            </a:r>
            <a:r>
              <a:rPr lang="en-US" sz="2400" spc="-10" dirty="0">
                <a:solidFill>
                  <a:srgbClr val="FFFFFF"/>
                </a:solidFill>
                <a:latin typeface="Arial" panose="020B0604020202020204" pitchFamily="34" charset="0"/>
                <a:cs typeface="Arial" panose="020B0604020202020204" pitchFamily="34" charset="0"/>
              </a:rPr>
              <a:t>Health, </a:t>
            </a:r>
            <a:r>
              <a:rPr lang="en-US" sz="2400" spc="-20" dirty="0">
                <a:solidFill>
                  <a:srgbClr val="FFFFFF"/>
                </a:solidFill>
                <a:latin typeface="Arial" panose="020B0604020202020204" pitchFamily="34" charset="0"/>
                <a:cs typeface="Arial" panose="020B0604020202020204" pitchFamily="34" charset="0"/>
              </a:rPr>
              <a:t>Farmington </a:t>
            </a:r>
            <a:r>
              <a:rPr lang="en-US" sz="2400" dirty="0">
                <a:solidFill>
                  <a:srgbClr val="FFFFFF"/>
                </a:solidFill>
                <a:latin typeface="Arial" panose="020B0604020202020204" pitchFamily="34" charset="0"/>
                <a:cs typeface="Arial" panose="020B0604020202020204" pitchFamily="34" charset="0"/>
              </a:rPr>
              <a:t>CT</a:t>
            </a:r>
            <a:r>
              <a:rPr lang="en-US" sz="2400" spc="20" dirty="0">
                <a:solidFill>
                  <a:srgbClr val="FFFFFF"/>
                </a:solidFill>
                <a:latin typeface="Arial" panose="020B0604020202020204" pitchFamily="34" charset="0"/>
                <a:cs typeface="Arial" panose="020B0604020202020204" pitchFamily="34" charset="0"/>
              </a:rPr>
              <a:t> </a:t>
            </a:r>
            <a:r>
              <a:rPr lang="en-US" sz="2400" dirty="0">
                <a:solidFill>
                  <a:srgbClr val="FFFFFF"/>
                </a:solidFill>
                <a:latin typeface="Arial" panose="020B0604020202020204" pitchFamily="34" charset="0"/>
                <a:cs typeface="Arial" panose="020B0604020202020204" pitchFamily="34" charset="0"/>
              </a:rPr>
              <a:t>06030</a:t>
            </a:r>
            <a:endParaRPr lang="en-US" sz="24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0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a:t>
            </a:r>
            <a:r>
              <a:rPr lang="en-US" sz="7000" b="1" kern="0" dirty="0" smtClean="0">
                <a:solidFill>
                  <a:prstClr val="white"/>
                </a:solidFill>
                <a:latin typeface="Arial" panose="020B0604020202020204" pitchFamily="34" charset="0"/>
                <a:ea typeface="+mj-ea"/>
                <a:cs typeface="Arial" panose="020B0604020202020204" pitchFamily="34" charset="0"/>
              </a:rPr>
              <a:t>Reversion</a:t>
            </a:r>
            <a:endParaRPr lang="en-US" sz="7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24329737"/>
          </a:xfrm>
          <a:prstGeom prst="rect">
            <a:avLst/>
          </a:prstGeom>
          <a:noFill/>
        </p:spPr>
        <p:txBody>
          <a:bodyPr wrap="square" rtlCol="0">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Triple Negative Breast Cancer (TNBC)</a:t>
            </a:r>
            <a:r>
              <a:rPr lang="en-US" sz="2500" dirty="0">
                <a:solidFill>
                  <a:prstClr val="black"/>
                </a:solidFill>
                <a:latin typeface="Arial" panose="020B0604020202020204" pitchFamily="34" charset="0"/>
                <a:cs typeface="Arial" panose="020B0604020202020204" pitchFamily="34" charset="0"/>
              </a:rPr>
              <a:t> is an aggressive, heterogenous subtype of breast cancer (BC) accounting for 20% of BC cases</a:t>
            </a:r>
            <a:r>
              <a:rPr lang="en-US" sz="2500" baseline="30000" dirty="0">
                <a:solidFill>
                  <a:prstClr val="black"/>
                </a:solidFill>
                <a:latin typeface="Arial" panose="020B0604020202020204" pitchFamily="34" charset="0"/>
                <a:cs typeface="Arial" panose="020B0604020202020204" pitchFamily="34" charset="0"/>
              </a:rPr>
              <a:t>1</a:t>
            </a:r>
            <a:r>
              <a:rPr lang="en-US" sz="2500" dirty="0">
                <a:solidFill>
                  <a:prstClr val="black"/>
                </a:solidFill>
                <a:latin typeface="Arial" panose="020B0604020202020204" pitchFamily="34" charset="0"/>
                <a:cs typeface="Arial" panose="020B0604020202020204" pitchFamily="34" charset="0"/>
              </a:rPr>
              <a:t>. Unlike other subtypes of BC which are characterized by the presence of estrogen receptors, progesterone receptors, or HER2 amplification, TNBC is characterized by the lack of all three of these markers</a:t>
            </a:r>
            <a:r>
              <a:rPr lang="en-US" sz="2500" dirty="0">
                <a:solidFill>
                  <a:prstClr val="black"/>
                </a:solidFill>
                <a:latin typeface="Arial" panose="020B0604020202020204" pitchFamily="34" charset="0"/>
                <a:cs typeface="Arial" panose="020B0604020202020204" pitchFamily="34" charset="0"/>
              </a:rPr>
              <a:t>. As a result, it is difficult to treat TNBC with current targeted </a:t>
            </a:r>
            <a:r>
              <a:rPr lang="en-US" sz="2500" dirty="0" smtClean="0">
                <a:solidFill>
                  <a:prstClr val="black"/>
                </a:solidFill>
                <a:latin typeface="Arial" panose="020B0604020202020204" pitchFamily="34" charset="0"/>
                <a:cs typeface="Arial" panose="020B0604020202020204" pitchFamily="34" charset="0"/>
              </a:rPr>
              <a:t>therapies. </a:t>
            </a:r>
            <a:r>
              <a:rPr lang="en-US" sz="2500" b="1" dirty="0" err="1" smtClean="0">
                <a:solidFill>
                  <a:prstClr val="black"/>
                </a:solidFill>
                <a:latin typeface="Arial" panose="020B0604020202020204" pitchFamily="34" charset="0"/>
                <a:cs typeface="Arial" panose="020B0604020202020204" pitchFamily="34" charset="0"/>
              </a:rPr>
              <a:t>Claudin</a:t>
            </a:r>
            <a:r>
              <a:rPr lang="en-US" sz="2500" b="1" dirty="0" smtClean="0">
                <a:solidFill>
                  <a:prstClr val="black"/>
                </a:solidFill>
                <a:latin typeface="Arial" panose="020B0604020202020204" pitchFamily="34" charset="0"/>
                <a:cs typeface="Arial" panose="020B0604020202020204" pitchFamily="34" charset="0"/>
              </a:rPr>
              <a:t>-Low </a:t>
            </a:r>
            <a:r>
              <a:rPr lang="en-US" sz="2500" b="1" dirty="0">
                <a:solidFill>
                  <a:prstClr val="black"/>
                </a:solidFill>
                <a:latin typeface="Arial" panose="020B0604020202020204" pitchFamily="34" charset="0"/>
                <a:cs typeface="Arial" panose="020B0604020202020204" pitchFamily="34" charset="0"/>
              </a:rPr>
              <a:t>(CL) TNBC</a:t>
            </a:r>
            <a:r>
              <a:rPr lang="en-US" sz="2500" dirty="0">
                <a:solidFill>
                  <a:prstClr val="black"/>
                </a:solidFill>
                <a:latin typeface="Arial" panose="020B0604020202020204" pitchFamily="34" charset="0"/>
                <a:cs typeface="Arial" panose="020B0604020202020204" pitchFamily="34" charset="0"/>
              </a:rPr>
              <a:t> is a subtype of TNBC making up 7-14% of invasive breast cancers </a:t>
            </a:r>
            <a:r>
              <a:rPr lang="en-US" sz="2500" dirty="0" smtClean="0">
                <a:solidFill>
                  <a:prstClr val="black"/>
                </a:solidFill>
                <a:latin typeface="Arial" panose="020B0604020202020204" pitchFamily="34" charset="0"/>
                <a:cs typeface="Arial" panose="020B0604020202020204" pitchFamily="34" charset="0"/>
              </a:rPr>
              <a:t>diagnoses</a:t>
            </a:r>
            <a:r>
              <a:rPr lang="en-US" sz="2500" baseline="30000" dirty="0" smtClean="0">
                <a:solidFill>
                  <a:prstClr val="black"/>
                </a:solidFill>
                <a:latin typeface="Arial" panose="020B0604020202020204" pitchFamily="34" charset="0"/>
                <a:cs typeface="Arial" panose="020B0604020202020204" pitchFamily="34" charset="0"/>
              </a:rPr>
              <a:t>2.</a:t>
            </a:r>
            <a:r>
              <a:rPr lang="en-US" sz="2500" dirty="0" smtClean="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CL tumors are prone to epithelial to mesenchymal transition (EMT) </a:t>
            </a:r>
            <a:r>
              <a:rPr lang="en-US" sz="2500" dirty="0" smtClean="0">
                <a:solidFill>
                  <a:prstClr val="black"/>
                </a:solidFill>
                <a:latin typeface="Arial" panose="020B0604020202020204" pitchFamily="34" charset="0"/>
                <a:cs typeface="Arial" panose="020B0604020202020204" pitchFamily="34" charset="0"/>
              </a:rPr>
              <a:t>and exhibiting </a:t>
            </a:r>
            <a:r>
              <a:rPr lang="en-US" sz="2500" dirty="0">
                <a:solidFill>
                  <a:prstClr val="black"/>
                </a:solidFill>
                <a:latin typeface="Arial" panose="020B0604020202020204" pitchFamily="34" charset="0"/>
                <a:cs typeface="Arial" panose="020B0604020202020204" pitchFamily="34" charset="0"/>
              </a:rPr>
              <a:t>stem-cell like characteristics, two hallmarks of cancer marking high metastasis rates</a:t>
            </a:r>
            <a:r>
              <a:rPr lang="en-US" sz="2500" baseline="30000" dirty="0">
                <a:solidFill>
                  <a:prstClr val="black"/>
                </a:solidFill>
                <a:latin typeface="Arial" panose="020B0604020202020204" pitchFamily="34" charset="0"/>
                <a:cs typeface="Arial" panose="020B0604020202020204" pitchFamily="34" charset="0"/>
              </a:rPr>
              <a:t>2,5</a:t>
            </a:r>
            <a:r>
              <a:rPr lang="en-US" sz="2500" dirty="0">
                <a:solidFill>
                  <a:prstClr val="black"/>
                </a:solidFill>
                <a:latin typeface="Arial" panose="020B0604020202020204" pitchFamily="34" charset="0"/>
                <a:cs typeface="Arial" panose="020B0604020202020204" pitchFamily="34" charset="0"/>
              </a:rPr>
              <a:t>. The  low proliferation rate of the subtype sets it apart from most tumors, making it difficult to treat with cytotoxic drugs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a:t>
            </a:r>
            <a:r>
              <a:rPr lang="en-US" sz="2500" dirty="0" smtClean="0">
                <a:solidFill>
                  <a:prstClr val="black"/>
                </a:solidFill>
                <a:latin typeface="Arial" panose="020B0604020202020204" pitchFamily="34" charset="0"/>
                <a:cs typeface="Arial" panose="020B0604020202020204" pitchFamily="34" charset="0"/>
              </a:rPr>
              <a:t>CL </a:t>
            </a:r>
            <a:r>
              <a:rPr lang="en-US" sz="2500" dirty="0">
                <a:solidFill>
                  <a:prstClr val="black"/>
                </a:solidFill>
                <a:latin typeface="Arial" panose="020B0604020202020204" pitchFamily="34" charset="0"/>
                <a:cs typeface="Arial" panose="020B0604020202020204" pitchFamily="34" charset="0"/>
              </a:rPr>
              <a:t>TNBC </a:t>
            </a:r>
            <a:r>
              <a:rPr lang="en-US" sz="2500" dirty="0" smtClean="0">
                <a:solidFill>
                  <a:prstClr val="black"/>
                </a:solidFill>
                <a:latin typeface="Arial" panose="020B0604020202020204" pitchFamily="34" charset="0"/>
                <a:cs typeface="Arial" panose="020B0604020202020204" pitchFamily="34" charset="0"/>
              </a:rPr>
              <a:t>tumors have </a:t>
            </a:r>
            <a:r>
              <a:rPr lang="en-US" sz="2500" dirty="0">
                <a:solidFill>
                  <a:prstClr val="black"/>
                </a:solidFill>
                <a:latin typeface="Arial" panose="020B0604020202020204" pitchFamily="34" charset="0"/>
                <a:cs typeface="Arial" panose="020B0604020202020204" pitchFamily="34" charset="0"/>
              </a:rPr>
              <a:t>a poor prognosis and a clear need for new treatment options.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smtClean="0">
                <a:solidFill>
                  <a:prstClr val="black"/>
                </a:solidFill>
                <a:latin typeface="Arial" panose="020B0604020202020204" pitchFamily="34" charset="0"/>
                <a:cs typeface="Arial" panose="020B0604020202020204" pitchFamily="34" charset="0"/>
              </a:rPr>
              <a:t>Tumor reversion: </a:t>
            </a:r>
            <a:r>
              <a:rPr lang="en-US" sz="2500" dirty="0" smtClean="0">
                <a:solidFill>
                  <a:prstClr val="black"/>
                </a:solidFill>
                <a:latin typeface="Arial" panose="020B0604020202020204" pitchFamily="34" charset="0"/>
                <a:cs typeface="Arial" panose="020B0604020202020204" pitchFamily="34" charset="0"/>
              </a:rPr>
              <a:t>the </a:t>
            </a:r>
            <a:r>
              <a:rPr lang="en-US" sz="2500" dirty="0">
                <a:solidFill>
                  <a:prstClr val="black"/>
                </a:solidFill>
                <a:latin typeface="Arial" panose="020B0604020202020204" pitchFamily="34" charset="0"/>
                <a:cs typeface="Arial" panose="020B0604020202020204" pitchFamily="34" charset="0"/>
              </a:rPr>
              <a:t>biological process by which tumor cells lose a significant fraction of their malignant </a:t>
            </a:r>
            <a:r>
              <a:rPr lang="en-US" sz="2500" dirty="0" smtClean="0">
                <a:solidFill>
                  <a:prstClr val="black"/>
                </a:solidFill>
                <a:latin typeface="Arial" panose="020B0604020202020204" pitchFamily="34" charset="0"/>
                <a:cs typeface="Arial" panose="020B0604020202020204" pitchFamily="34" charset="0"/>
              </a:rPr>
              <a:t>phenotype</a:t>
            </a:r>
            <a:r>
              <a:rPr lang="en-US" sz="2500" baseline="30000" dirty="0" smtClean="0">
                <a:solidFill>
                  <a:prstClr val="black"/>
                </a:solidFill>
                <a:latin typeface="Arial" panose="020B0604020202020204" pitchFamily="34" charset="0"/>
                <a:cs typeface="Arial" panose="020B0604020202020204" pitchFamily="34" charset="0"/>
              </a:rPr>
              <a:t>7</a:t>
            </a:r>
            <a:r>
              <a:rPr lang="en-US" sz="2500" dirty="0" smtClean="0">
                <a:solidFill>
                  <a:prstClr val="black"/>
                </a:solidFill>
                <a:latin typeface="Arial" panose="020B0604020202020204" pitchFamily="34" charset="0"/>
                <a:cs typeface="Arial" panose="020B0604020202020204" pitchFamily="34" charset="0"/>
              </a:rPr>
              <a:t>.</a:t>
            </a:r>
            <a:endParaRPr lang="en-US" sz="2500" baseline="30000" dirty="0" smtClean="0">
              <a:solidFill>
                <a:prstClr val="black"/>
              </a:solidFill>
              <a:latin typeface="Arial" panose="020B0604020202020204" pitchFamily="34" charset="0"/>
              <a:cs typeface="Arial" panose="020B0604020202020204" pitchFamily="34" charset="0"/>
            </a:endParaRPr>
          </a:p>
          <a:p>
            <a:pPr marL="342900" lvl="0" indent="-342900" algn="just" defTabSz="1862907">
              <a:buFont typeface="Arial" panose="020B0604020202020204" pitchFamily="34" charset="0"/>
              <a:buChar char="•"/>
            </a:pPr>
            <a:r>
              <a:rPr lang="en-US" sz="2500" dirty="0">
                <a:solidFill>
                  <a:prstClr val="black"/>
                </a:solidFill>
                <a:latin typeface="Arial" panose="020B0604020202020204" pitchFamily="34" charset="0"/>
                <a:cs typeface="Arial" panose="020B0604020202020204" pitchFamily="34" charset="0"/>
              </a:rPr>
              <a:t>O</a:t>
            </a:r>
            <a:r>
              <a:rPr lang="en-US" sz="2500" dirty="0" smtClean="0">
                <a:solidFill>
                  <a:prstClr val="black"/>
                </a:solidFill>
                <a:latin typeface="Arial" panose="020B0604020202020204" pitchFamily="34" charset="0"/>
                <a:cs typeface="Arial" panose="020B0604020202020204" pitchFamily="34" charset="0"/>
              </a:rPr>
              <a:t>bserved </a:t>
            </a:r>
            <a:r>
              <a:rPr lang="en-US" sz="2500" i="1" dirty="0" smtClean="0">
                <a:solidFill>
                  <a:prstClr val="black"/>
                </a:solidFill>
                <a:latin typeface="Arial" panose="020B0604020202020204" pitchFamily="34" charset="0"/>
                <a:cs typeface="Arial" panose="020B0604020202020204" pitchFamily="34" charset="0"/>
              </a:rPr>
              <a:t>in vitro, in vivo, and ex vivo </a:t>
            </a:r>
            <a:r>
              <a:rPr lang="en-US" sz="2500" i="1" dirty="0" smtClean="0">
                <a:solidFill>
                  <a:prstClr val="black"/>
                </a:solidFill>
                <a:latin typeface="Arial" panose="020B0604020202020204" pitchFamily="34" charset="0"/>
                <a:cs typeface="Arial" panose="020B0604020202020204" pitchFamily="34" charset="0"/>
              </a:rPr>
              <a:t>for</a:t>
            </a:r>
            <a:r>
              <a:rPr lang="en-US" sz="2500" dirty="0" smtClean="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over a </a:t>
            </a:r>
            <a:r>
              <a:rPr lang="en-US" sz="2500" dirty="0" smtClean="0">
                <a:solidFill>
                  <a:prstClr val="black"/>
                </a:solidFill>
                <a:latin typeface="Arial" panose="020B0604020202020204" pitchFamily="34" charset="0"/>
                <a:cs typeface="Arial" panose="020B0604020202020204" pitchFamily="34" charset="0"/>
              </a:rPr>
              <a:t>century</a:t>
            </a:r>
          </a:p>
          <a:p>
            <a:pPr marL="342900" lvl="0" indent="-342900" algn="just" defTabSz="1862907">
              <a:buFont typeface="Arial" panose="020B0604020202020204" pitchFamily="34" charset="0"/>
              <a:buChar char="•"/>
            </a:pPr>
            <a:r>
              <a:rPr lang="en-US" sz="2500" dirty="0" smtClean="0">
                <a:solidFill>
                  <a:prstClr val="black"/>
                </a:solidFill>
                <a:latin typeface="Arial" panose="020B0604020202020204" pitchFamily="34" charset="0"/>
                <a:cs typeface="Arial" panose="020B0604020202020204" pitchFamily="34" charset="0"/>
              </a:rPr>
              <a:t>Achieved with </a:t>
            </a:r>
            <a:r>
              <a:rPr lang="en-US" sz="2500" dirty="0">
                <a:solidFill>
                  <a:prstClr val="black"/>
                </a:solidFill>
                <a:latin typeface="Arial" panose="020B0604020202020204" pitchFamily="34" charset="0"/>
                <a:cs typeface="Arial" panose="020B0604020202020204" pitchFamily="34" charset="0"/>
              </a:rPr>
              <a:t>the CL cell line </a:t>
            </a:r>
            <a:r>
              <a:rPr lang="en-US" sz="2500" dirty="0" smtClean="0">
                <a:solidFill>
                  <a:prstClr val="black"/>
                </a:solidFill>
                <a:latin typeface="Arial" panose="020B0604020202020204" pitchFamily="34" charset="0"/>
                <a:cs typeface="Arial" panose="020B0604020202020204" pitchFamily="34" charset="0"/>
              </a:rPr>
              <a:t>MDA-MB-231 </a:t>
            </a:r>
            <a:r>
              <a:rPr lang="en-US" sz="2500" dirty="0">
                <a:solidFill>
                  <a:prstClr val="black"/>
                </a:solidFill>
                <a:latin typeface="Arial" panose="020B0604020202020204" pitchFamily="34" charset="0"/>
                <a:cs typeface="Arial" panose="020B0604020202020204" pitchFamily="34" charset="0"/>
              </a:rPr>
              <a:t>and </a:t>
            </a:r>
            <a:r>
              <a:rPr lang="en-US" sz="2500" i="1" dirty="0">
                <a:solidFill>
                  <a:prstClr val="black"/>
                </a:solidFill>
                <a:latin typeface="Arial" panose="020B0604020202020204" pitchFamily="34" charset="0"/>
                <a:cs typeface="Arial" panose="020B0604020202020204" pitchFamily="34" charset="0"/>
              </a:rPr>
              <a:t>in vivo </a:t>
            </a:r>
            <a:r>
              <a:rPr lang="en-US" sz="2500" dirty="0">
                <a:solidFill>
                  <a:prstClr val="black"/>
                </a:solidFill>
                <a:latin typeface="Arial" panose="020B0604020202020204" pitchFamily="34" charset="0"/>
                <a:cs typeface="Arial" panose="020B0604020202020204" pitchFamily="34" charset="0"/>
              </a:rPr>
              <a:t>in a mice xenografted with MDA-MB-231 cells</a:t>
            </a:r>
            <a:r>
              <a:rPr lang="en-US" sz="2500" baseline="30000" dirty="0">
                <a:solidFill>
                  <a:prstClr val="black"/>
                </a:solidFill>
                <a:latin typeface="Arial" panose="020B0604020202020204" pitchFamily="34" charset="0"/>
                <a:cs typeface="Arial" panose="020B0604020202020204" pitchFamily="34" charset="0"/>
              </a:rPr>
              <a:t>8-13</a:t>
            </a:r>
            <a:r>
              <a:rPr lang="en-US" sz="2500" dirty="0" smtClean="0">
                <a:solidFill>
                  <a:prstClr val="black"/>
                </a:solidFill>
                <a:latin typeface="Arial" panose="020B0604020202020204" pitchFamily="34" charset="0"/>
                <a:cs typeface="Arial" panose="020B0604020202020204" pitchFamily="34" charset="0"/>
              </a:rPr>
              <a:t>. </a:t>
            </a:r>
            <a:endParaRPr lang="en-US" sz="2500" dirty="0">
              <a:solidFill>
                <a:prstClr val="black"/>
              </a:solidFill>
              <a:latin typeface="Arial" panose="020B0604020202020204" pitchFamily="34" charset="0"/>
              <a:cs typeface="Arial" panose="020B0604020202020204" pitchFamily="34" charset="0"/>
            </a:endParaRP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a:t>
            </a:r>
            <a:r>
              <a:rPr lang="en-US" sz="2500" b="1" dirty="0" smtClean="0">
                <a:solidFill>
                  <a:prstClr val="black"/>
                </a:solidFill>
                <a:latin typeface="Arial" panose="020B0604020202020204" pitchFamily="34" charset="0"/>
                <a:cs typeface="Arial" panose="020B0604020202020204" pitchFamily="34" charset="0"/>
              </a:rPr>
              <a:t>Cancer </a:t>
            </a:r>
            <a:r>
              <a:rPr lang="en-US" sz="2500" b="1" dirty="0">
                <a:solidFill>
                  <a:prstClr val="black"/>
                </a:solidFill>
                <a:latin typeface="Arial" panose="020B0604020202020204" pitchFamily="34" charset="0"/>
                <a:cs typeface="Arial" panose="020B0604020202020204" pitchFamily="34" charset="0"/>
              </a:rPr>
              <a:t>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 and therefore not occupied by cells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a:t>
            </a:r>
            <a:r>
              <a:rPr lang="en-US" sz="2500" b="1" dirty="0">
                <a:solidFill>
                  <a:prstClr val="black"/>
                </a:solidFill>
                <a:latin typeface="Arial" panose="020B0604020202020204" pitchFamily="34" charset="0"/>
                <a:cs typeface="Arial" panose="020B0604020202020204" pitchFamily="34" charset="0"/>
              </a:rPr>
              <a:t>Tumor reversion can be viewed as an optimal control problem in dynamical systems where the objective is to shift the system away from a cancerous attractor and towards normal-like attractors.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a:solidFill>
                  <a:prstClr val="black"/>
                </a:solidFill>
                <a:latin typeface="Arial" panose="020B0604020202020204" pitchFamily="34" charset="0"/>
                <a:cs typeface="Arial" panose="020B0604020202020204" pitchFamily="34" charset="0"/>
              </a:rPr>
              <a:t>Structure-based control methods </a:t>
            </a:r>
            <a:r>
              <a:rPr lang="en-US" sz="2500" dirty="0">
                <a:solidFill>
                  <a:prstClr val="black"/>
                </a:solidFill>
                <a:latin typeface="Arial" panose="020B0604020202020204" pitchFamily="34" charset="0"/>
                <a:cs typeface="Arial" panose="020B0604020202020204" pitchFamily="34" charset="0"/>
              </a:rPr>
              <a:t>study the controllability of systems based solely on the structure of the network</a:t>
            </a:r>
            <a:r>
              <a:rPr lang="en-US" sz="2500" baseline="30000" dirty="0">
                <a:solidFill>
                  <a:prstClr val="black"/>
                </a:solidFill>
                <a:latin typeface="Arial" panose="020B0604020202020204" pitchFamily="34" charset="0"/>
                <a:cs typeface="Arial" panose="020B0604020202020204" pitchFamily="34" charset="0"/>
              </a:rPr>
              <a:t>15-18</a:t>
            </a:r>
            <a:r>
              <a:rPr lang="en-US" sz="2500" dirty="0">
                <a:solidFill>
                  <a:prstClr val="black"/>
                </a:solidFill>
                <a:latin typeface="Arial" panose="020B0604020202020204" pitchFamily="34" charset="0"/>
                <a:cs typeface="Arial" panose="020B0604020202020204" pitchFamily="34" charset="0"/>
              </a:rPr>
              <a:t>. Attractor-based control methods </a:t>
            </a:r>
            <a:r>
              <a:rPr lang="en-US" sz="2500" dirty="0" smtClean="0">
                <a:solidFill>
                  <a:prstClr val="black"/>
                </a:solidFill>
                <a:latin typeface="Arial" panose="020B0604020202020204" pitchFamily="34" charset="0"/>
                <a:cs typeface="Arial" panose="020B0604020202020204" pitchFamily="34" charset="0"/>
              </a:rPr>
              <a:t>focus on the controllability of the system by restricting the target states to attractors. Recently, structure-based attractor-based control methods for </a:t>
            </a:r>
            <a:r>
              <a:rPr lang="en-US" sz="2500" dirty="0">
                <a:solidFill>
                  <a:prstClr val="black"/>
                </a:solidFill>
                <a:latin typeface="Arial" panose="020B0604020202020204" pitchFamily="34" charset="0"/>
                <a:cs typeface="Arial" panose="020B0604020202020204" pitchFamily="34" charset="0"/>
              </a:rPr>
              <a:t>non-linear </a:t>
            </a:r>
            <a:r>
              <a:rPr lang="en-US" sz="2500" dirty="0" smtClean="0">
                <a:solidFill>
                  <a:prstClr val="black"/>
                </a:solidFill>
                <a:latin typeface="Arial" panose="020B0604020202020204" pitchFamily="34" charset="0"/>
                <a:cs typeface="Arial" panose="020B0604020202020204" pitchFamily="34" charset="0"/>
              </a:rPr>
              <a:t>systems </a:t>
            </a:r>
            <a:r>
              <a:rPr lang="en-US" sz="2500" dirty="0">
                <a:solidFill>
                  <a:prstClr val="black"/>
                </a:solidFill>
                <a:latin typeface="Arial" panose="020B0604020202020204" pitchFamily="34" charset="0"/>
                <a:cs typeface="Arial" panose="020B0604020202020204" pitchFamily="34" charset="0"/>
              </a:rPr>
              <a:t>have been proposed</a:t>
            </a:r>
            <a:r>
              <a:rPr lang="en-US" sz="2500" baseline="30000" dirty="0">
                <a:solidFill>
                  <a:prstClr val="black"/>
                </a:solidFill>
                <a:latin typeface="Arial" panose="020B0604020202020204" pitchFamily="34" charset="0"/>
                <a:cs typeface="Arial" panose="020B0604020202020204" pitchFamily="34" charset="0"/>
              </a:rPr>
              <a:t>17,18</a:t>
            </a:r>
            <a:r>
              <a:rPr lang="en-US" sz="2500" dirty="0">
                <a:solidFill>
                  <a:prstClr val="black"/>
                </a:solidFill>
                <a:latin typeface="Arial" panose="020B0604020202020204" pitchFamily="34" charset="0"/>
                <a:cs typeface="Arial" panose="020B0604020202020204" pitchFamily="34" charset="0"/>
              </a:rPr>
              <a:t>(Fig 1).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8</a:t>
            </a:r>
            <a:r>
              <a:rPr lang="en-US" sz="2500" dirty="0">
                <a:solidFill>
                  <a:prstClr val="black"/>
                </a:solidFill>
                <a:latin typeface="Arial" panose="020B0604020202020204" pitchFamily="34" charset="0"/>
                <a:cs typeface="Arial" panose="020B0604020202020204" pitchFamily="34" charset="0"/>
              </a:rPr>
              <a:t>. The objective of FC is to identify combinations of network nodes that drive the network from an arbitrary initial state to any desired dynamical attractor of the system through an override of their initial state.</a:t>
            </a:r>
          </a:p>
          <a:p>
            <a:pPr lvl="0" algn="just" defTabSz="1862907"/>
            <a:r>
              <a:rPr lang="en-US" sz="2500" dirty="0">
                <a:solidFill>
                  <a:prstClr val="black"/>
                </a:solidFill>
                <a:latin typeface="Arial" panose="020B0604020202020204" pitchFamily="34" charset="0"/>
                <a:cs typeface="Arial" panose="020B0604020202020204" pitchFamily="34" charset="0"/>
              </a:rPr>
              <a:t> </a:t>
            </a:r>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r>
              <a:rPr lang="en-US" sz="2500" b="1" dirty="0">
                <a:latin typeface="Arial" panose="020B0604020202020204" pitchFamily="34" charset="0"/>
                <a:cs typeface="Arial" panose="020B0604020202020204" pitchFamily="34" charset="0"/>
              </a:rPr>
              <a:t>Objectives:</a:t>
            </a:r>
            <a:endParaRPr lang="en-US"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smtClean="0">
                <a:latin typeface="Arial" panose="020B0604020202020204" pitchFamily="34" charset="0"/>
                <a:cs typeface="Arial" panose="020B0604020202020204" pitchFamily="34" charset="0"/>
              </a:rPr>
              <a:t>Develop </a:t>
            </a:r>
            <a:r>
              <a:rPr lang="en-US" sz="2500" dirty="0">
                <a:latin typeface="Arial" panose="020B0604020202020204" pitchFamily="34" charset="0"/>
                <a:cs typeface="Arial" panose="020B0604020202020204" pitchFamily="34" charset="0"/>
              </a:rPr>
              <a:t>and apply a computational systems biology pipeline for the construction and control of an intracellular signaling network</a:t>
            </a:r>
          </a:p>
          <a:p>
            <a:pPr marL="342900" lvl="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Identify and experimentally validate combinations of therapeutic targets to aid in the reversion of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Triple Negative Breast Cancer</a:t>
            </a:r>
          </a:p>
        </p:txBody>
      </p:sp>
      <p:sp>
        <p:nvSpPr>
          <p:cNvPr id="27" name="Rectangle 26">
            <a:extLst>
              <a:ext uri="{FF2B5EF4-FFF2-40B4-BE49-F238E27FC236}">
                <a16:creationId xmlns:a16="http://schemas.microsoft.com/office/drawing/2014/main" id="{DEDF6E58-94B8-CC42-9292-0CF3F7E5BCCD}"/>
              </a:ext>
            </a:extLst>
          </p:cNvPr>
          <p:cNvSpPr/>
          <p:nvPr/>
        </p:nvSpPr>
        <p:spPr>
          <a:xfrm>
            <a:off x="609599" y="29544258"/>
            <a:ext cx="10332720" cy="2785378"/>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Multi-Omics Profiling Data</a:t>
            </a:r>
            <a:r>
              <a:rPr lang="en-US" sz="2500" dirty="0">
                <a:latin typeface="Arial" panose="020B0604020202020204" pitchFamily="34" charset="0"/>
                <a:cs typeface="Arial" panose="020B0604020202020204" pitchFamily="34" charset="0"/>
              </a:rPr>
              <a:t>. To calculate differential gene expression, we have 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 for the CL TNBC cell line MDA-MB-231 and the normal breast cell line MCF10A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We use bisulfite data and mass spectrometry data for MDA-MB-231 to consider the epigenetics and protein abundance of the tumor, respectively</a:t>
            </a:r>
            <a:r>
              <a:rPr lang="en-US" sz="2500" baseline="30000" dirty="0">
                <a:latin typeface="Arial" panose="020B0604020202020204" pitchFamily="34" charset="0"/>
                <a:cs typeface="Arial" panose="020B0604020202020204" pitchFamily="34" charset="0"/>
              </a:rPr>
              <a:t>20,21</a:t>
            </a:r>
            <a:r>
              <a:rPr lang="en-US" sz="2500" dirty="0">
                <a:latin typeface="Arial" panose="020B0604020202020204" pitchFamily="34" charset="0"/>
                <a:cs typeface="Arial" panose="020B0604020202020204" pitchFamily="34" charset="0"/>
              </a:rPr>
              <a:t>. Single Nucleotide Variation and Copy Number Variation profiles for MDA-MB-231 were taken from the Catalog of Somatic Mutations in Cancer (COSMIC)</a:t>
            </a:r>
            <a:r>
              <a:rPr lang="en-US" sz="2500" baseline="30000" dirty="0">
                <a:latin typeface="Arial" panose="020B0604020202020204" pitchFamily="34" charset="0"/>
                <a:cs typeface="Arial" panose="020B0604020202020204" pitchFamily="34" charset="0"/>
              </a:rPr>
              <a:t>22</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grpSp>
        <p:nvGrpSpPr>
          <p:cNvPr id="76" name="Group 75">
            <a:extLst>
              <a:ext uri="{FF2B5EF4-FFF2-40B4-BE49-F238E27FC236}">
                <a16:creationId xmlns:a16="http://schemas.microsoft.com/office/drawing/2014/main" id="{D207B794-0A5F-C74F-BBA3-F7E1F2179041}"/>
              </a:ext>
            </a:extLst>
          </p:cNvPr>
          <p:cNvGrpSpPr/>
          <p:nvPr/>
        </p:nvGrpSpPr>
        <p:grpSpPr>
          <a:xfrm>
            <a:off x="609598" y="28682979"/>
            <a:ext cx="10332720" cy="832104"/>
            <a:chOff x="647696" y="29229603"/>
            <a:chExt cx="10148207" cy="832104"/>
          </a:xfrm>
        </p:grpSpPr>
        <p:sp>
          <p:nvSpPr>
            <p:cNvPr id="26" name="object 17">
              <a:extLst>
                <a:ext uri="{FF2B5EF4-FFF2-40B4-BE49-F238E27FC236}">
                  <a16:creationId xmlns:a16="http://schemas.microsoft.com/office/drawing/2014/main" id="{762652D8-6864-E342-AC35-F73DD9044B39}"/>
                </a:ext>
              </a:extLst>
            </p:cNvPr>
            <p:cNvSpPr/>
            <p:nvPr/>
          </p:nvSpPr>
          <p:spPr>
            <a:xfrm>
              <a:off x="647696" y="29229603"/>
              <a:ext cx="10148207"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sz="4300" dirty="0">
                <a:solidFill>
                  <a:schemeClr val="bg1"/>
                </a:solidFill>
              </a:endParaRPr>
            </a:p>
          </p:txBody>
        </p:sp>
        <p:sp>
          <p:nvSpPr>
            <p:cNvPr id="28" name="object 13">
              <a:extLst>
                <a:ext uri="{FF2B5EF4-FFF2-40B4-BE49-F238E27FC236}">
                  <a16:creationId xmlns:a16="http://schemas.microsoft.com/office/drawing/2014/main" id="{B431978D-6797-C147-BB36-B5A39DFC81FC}"/>
                </a:ext>
              </a:extLst>
            </p:cNvPr>
            <p:cNvSpPr txBox="1"/>
            <p:nvPr/>
          </p:nvSpPr>
          <p:spPr>
            <a:xfrm>
              <a:off x="4380359" y="29301079"/>
              <a:ext cx="2682880" cy="688371"/>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DATA</a:t>
              </a:r>
              <a:endParaRPr sz="4300" dirty="0">
                <a:latin typeface="Acumin Pro"/>
                <a:cs typeface="Acumin Pro"/>
              </a:endParaRPr>
            </a:p>
          </p:txBody>
        </p:sp>
      </p:grpSp>
      <p:sp>
        <p:nvSpPr>
          <p:cNvPr id="29" name="Rectangle 28">
            <a:extLst>
              <a:ext uri="{FF2B5EF4-FFF2-40B4-BE49-F238E27FC236}">
                <a16:creationId xmlns:a16="http://schemas.microsoft.com/office/drawing/2014/main" id="{E5C8F80B-B164-294C-9E22-EE22971FECBE}"/>
              </a:ext>
            </a:extLst>
          </p:cNvPr>
          <p:cNvSpPr/>
          <p:nvPr/>
        </p:nvSpPr>
        <p:spPr>
          <a:xfrm>
            <a:off x="11315700" y="4758826"/>
            <a:ext cx="21341687" cy="1246495"/>
          </a:xfrm>
          <a:prstGeom prst="rect">
            <a:avLst/>
          </a:prstGeom>
        </p:spPr>
        <p:txBody>
          <a:bodyPr wrap="square">
            <a:spAutoFit/>
          </a:bodyPr>
          <a:lstStyle/>
          <a:p>
            <a:pPr algn="just"/>
            <a:r>
              <a:rPr lang="en-US" sz="2500" b="1" dirty="0">
                <a:latin typeface="Arial"/>
                <a:cs typeface="Arial"/>
              </a:rPr>
              <a:t>STEP 1. Reconstruction of Tumorigenic Network. </a:t>
            </a:r>
            <a:r>
              <a:rPr lang="en-US" sz="2500" dirty="0">
                <a:latin typeface="Arial"/>
                <a:cs typeface="Arial"/>
              </a:rPr>
              <a:t>Multi-Omics Profiling data was used to identify functionally related differentially expressed genes (</a:t>
            </a:r>
            <a:r>
              <a:rPr lang="en-US" sz="2500" dirty="0" err="1">
                <a:latin typeface="Arial"/>
                <a:cs typeface="Arial"/>
              </a:rPr>
              <a:t>FunDEGs</a:t>
            </a:r>
            <a:r>
              <a:rPr lang="en-US" sz="2500" dirty="0">
                <a:latin typeface="Arial"/>
                <a:cs typeface="Arial"/>
              </a:rPr>
              <a:t>), their transcription factors (TFs), and the upstream molecules regulating </a:t>
            </a:r>
            <a:r>
              <a:rPr lang="en-US" sz="2500" dirty="0" err="1">
                <a:latin typeface="Arial"/>
                <a:cs typeface="Arial"/>
              </a:rPr>
              <a:t>FunDEGs</a:t>
            </a:r>
            <a:r>
              <a:rPr lang="en-US" sz="2500" dirty="0">
                <a:latin typeface="Arial"/>
                <a:cs typeface="Arial"/>
              </a:rPr>
              <a:t> and TFs.(</a:t>
            </a:r>
            <a:r>
              <a:rPr lang="en-US" sz="2500" dirty="0" err="1">
                <a:latin typeface="Arial"/>
                <a:cs typeface="Arial"/>
              </a:rPr>
              <a:t>Binom</a:t>
            </a:r>
            <a:r>
              <a:rPr lang="en-US" sz="2500" dirty="0">
                <a:latin typeface="Arial"/>
                <a:cs typeface="Arial"/>
              </a:rPr>
              <a:t>, </a:t>
            </a:r>
            <a:r>
              <a:rPr lang="en-US" sz="2500" dirty="0" err="1">
                <a:latin typeface="Arial"/>
                <a:cs typeface="Arial"/>
              </a:rPr>
              <a:t>rekinect</a:t>
            </a:r>
            <a:r>
              <a:rPr lang="en-US" sz="2500" dirty="0">
                <a:latin typeface="Arial"/>
                <a:cs typeface="Arial"/>
              </a:rPr>
              <a:t>, </a:t>
            </a:r>
            <a:r>
              <a:rPr lang="en-US" sz="2500" dirty="0" err="1">
                <a:latin typeface="Arial"/>
                <a:cs typeface="Arial"/>
              </a:rPr>
              <a:t>vep</a:t>
            </a:r>
            <a:r>
              <a:rPr lang="en-US" sz="2500" dirty="0">
                <a:latin typeface="Arial"/>
                <a:cs typeface="Arial"/>
              </a:rPr>
              <a:t>, </a:t>
            </a:r>
            <a:r>
              <a:rPr lang="en-US" sz="2500" dirty="0" err="1">
                <a:latin typeface="Arial"/>
                <a:cs typeface="Arial"/>
              </a:rPr>
              <a:t>transpath</a:t>
            </a:r>
            <a:r>
              <a:rPr lang="en-US" sz="2500" dirty="0">
                <a:latin typeface="Arial"/>
                <a:cs typeface="Arial"/>
              </a:rPr>
              <a:t>, </a:t>
            </a:r>
            <a:r>
              <a:rPr lang="en-US" sz="2500" dirty="0" err="1">
                <a:latin typeface="Arial"/>
                <a:cs typeface="Arial"/>
              </a:rPr>
              <a:t>transfac</a:t>
            </a:r>
            <a:r>
              <a:rPr lang="en-US" sz="2500" dirty="0">
                <a:latin typeface="Arial"/>
                <a:cs typeface="Arial"/>
              </a:rPr>
              <a:t>, 			</a:t>
            </a:r>
            <a:r>
              <a:rPr lang="en-US" sz="2500" dirty="0" err="1">
                <a:latin typeface="Arial"/>
                <a:cs typeface="Arial"/>
              </a:rPr>
              <a:t>acsn</a:t>
            </a:r>
            <a:r>
              <a:rPr lang="en-US" sz="2500" dirty="0">
                <a:latin typeface="Arial"/>
                <a:cs typeface="Arial"/>
              </a:rPr>
              <a:t>, </a:t>
            </a:r>
            <a:r>
              <a:rPr lang="en-US" sz="2500" dirty="0" err="1">
                <a:latin typeface="Arial"/>
                <a:cs typeface="Arial"/>
              </a:rPr>
              <a:t>ipa</a:t>
            </a:r>
            <a:r>
              <a:rPr lang="en-US" sz="2500" dirty="0">
                <a:latin typeface="Arial"/>
                <a:cs typeface="Arial"/>
              </a:rPr>
              <a:t>)</a:t>
            </a:r>
          </a:p>
        </p:txBody>
      </p:sp>
      <p:grpSp>
        <p:nvGrpSpPr>
          <p:cNvPr id="42" name="Group 41">
            <a:extLst>
              <a:ext uri="{FF2B5EF4-FFF2-40B4-BE49-F238E27FC236}">
                <a16:creationId xmlns:a16="http://schemas.microsoft.com/office/drawing/2014/main" id="{0C2C8ECC-8449-EC48-B5CD-699FC3A797BD}"/>
              </a:ext>
            </a:extLst>
          </p:cNvPr>
          <p:cNvGrpSpPr/>
          <p:nvPr/>
        </p:nvGrpSpPr>
        <p:grpSpPr>
          <a:xfrm>
            <a:off x="11413024" y="23494965"/>
            <a:ext cx="10198065" cy="6995888"/>
            <a:chOff x="22631400" y="15621000"/>
            <a:chExt cx="9601200" cy="5838157"/>
          </a:xfrm>
        </p:grpSpPr>
        <p:sp>
          <p:nvSpPr>
            <p:cNvPr id="43" name="Rectangle 42">
              <a:extLst>
                <a:ext uri="{FF2B5EF4-FFF2-40B4-BE49-F238E27FC236}">
                  <a16:creationId xmlns:a16="http://schemas.microsoft.com/office/drawing/2014/main" id="{03A137F4-B5BD-D243-B97C-AE690C00736A}"/>
                </a:ext>
              </a:extLst>
            </p:cNvPr>
            <p:cNvSpPr/>
            <p:nvPr/>
          </p:nvSpPr>
          <p:spPr>
            <a:xfrm>
              <a:off x="23053581" y="21186218"/>
              <a:ext cx="8920198" cy="272939"/>
            </a:xfrm>
            <a:prstGeom prst="rect">
              <a:avLst/>
            </a:prstGeom>
          </p:spPr>
          <p:txBody>
            <a:bodyPr wrap="square">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Perturbation of FC sets and  their Supervised Classification.</a:t>
              </a:r>
              <a:endParaRPr lang="en-US" sz="1800" dirty="0">
                <a:latin typeface="Garamond"/>
                <a:cs typeface="Garamond"/>
              </a:endParaRPr>
            </a:p>
          </p:txBody>
        </p:sp>
        <p:pic>
          <p:nvPicPr>
            <p:cNvPr id="44" name="Picture 43" descr="InsilicoScreening.jpeg">
              <a:extLst>
                <a:ext uri="{FF2B5EF4-FFF2-40B4-BE49-F238E27FC236}">
                  <a16:creationId xmlns:a16="http://schemas.microsoft.com/office/drawing/2014/main" id="{6987423A-6BE0-F749-BA34-3CDF3A9D3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1400" y="15621000"/>
              <a:ext cx="9601200" cy="5565218"/>
            </a:xfrm>
            <a:prstGeom prst="rect">
              <a:avLst/>
            </a:prstGeom>
          </p:spPr>
        </p:pic>
      </p:grpSp>
      <p:grpSp>
        <p:nvGrpSpPr>
          <p:cNvPr id="50" name="Group 49">
            <a:extLst>
              <a:ext uri="{FF2B5EF4-FFF2-40B4-BE49-F238E27FC236}">
                <a16:creationId xmlns:a16="http://schemas.microsoft.com/office/drawing/2014/main" id="{9842D2F9-A40D-8949-A1F0-C3ABF1D9D3D3}"/>
              </a:ext>
            </a:extLst>
          </p:cNvPr>
          <p:cNvGrpSpPr/>
          <p:nvPr/>
        </p:nvGrpSpPr>
        <p:grpSpPr>
          <a:xfrm>
            <a:off x="37268992" y="13315014"/>
            <a:ext cx="6205161" cy="6445082"/>
            <a:chOff x="25679400" y="27813000"/>
            <a:chExt cx="6237006" cy="6506528"/>
          </a:xfrm>
        </p:grpSpPr>
        <p:pic>
          <p:nvPicPr>
            <p:cNvPr id="51" name="Picture 50" descr="30KNN.jpeg">
              <a:extLst>
                <a:ext uri="{FF2B5EF4-FFF2-40B4-BE49-F238E27FC236}">
                  <a16:creationId xmlns:a16="http://schemas.microsoft.com/office/drawing/2014/main" id="{94235AD3-BDE5-D44B-BFC9-67B33963C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5916" y="27813000"/>
              <a:ext cx="5467084" cy="4953000"/>
            </a:xfrm>
            <a:prstGeom prst="rect">
              <a:avLst/>
            </a:prstGeom>
          </p:spPr>
        </p:pic>
        <p:sp>
          <p:nvSpPr>
            <p:cNvPr id="52" name="Rectangle 51">
              <a:extLst>
                <a:ext uri="{FF2B5EF4-FFF2-40B4-BE49-F238E27FC236}">
                  <a16:creationId xmlns:a16="http://schemas.microsoft.com/office/drawing/2014/main" id="{E2A343BF-85AF-674A-B76A-D4FCB97DF080}"/>
                </a:ext>
              </a:extLst>
            </p:cNvPr>
            <p:cNvSpPr/>
            <p:nvPr/>
          </p:nvSpPr>
          <p:spPr>
            <a:xfrm>
              <a:off x="25679400" y="32842200"/>
              <a:ext cx="6237006" cy="1477328"/>
            </a:xfrm>
            <a:prstGeom prst="rect">
              <a:avLst/>
            </a:prstGeom>
          </p:spPr>
          <p:txBody>
            <a:bodyPr wrap="square">
              <a:spAutoFit/>
            </a:bodyPr>
            <a:lstStyle/>
            <a:p>
              <a:pPr algn="just"/>
              <a:r>
                <a:rPr lang="en-US" sz="1800" b="1" dirty="0">
                  <a:latin typeface="Garamond"/>
                  <a:cs typeface="Garamond"/>
                </a:rPr>
                <a:t>Figure 7. Shifting Resistance Attractor Towards Sensitive Attractor. </a:t>
              </a:r>
              <a:r>
                <a:rPr lang="en-US" sz="1800" dirty="0">
                  <a:latin typeface="Garamond"/>
                  <a:cs typeface="Garamond"/>
                </a:rPr>
                <a:t>Applying the perturbations of FC</a:t>
              </a:r>
              <a:r>
                <a:rPr lang="en-US" sz="1800" baseline="-25000" dirty="0">
                  <a:latin typeface="Garamond"/>
                  <a:cs typeface="Garamond"/>
                </a:rPr>
                <a:t>1</a:t>
              </a:r>
              <a:r>
                <a:rPr lang="en-US" sz="1800" dirty="0">
                  <a:latin typeface="Garamond"/>
                  <a:cs typeface="Garamond"/>
                </a:rPr>
                <a:t> to the system, successfully shifted the resistant associated attractor Res</a:t>
              </a:r>
              <a:r>
                <a:rPr lang="en-US" sz="1800" baseline="-25000" dirty="0">
                  <a:latin typeface="Garamond"/>
                  <a:cs typeface="Garamond"/>
                </a:rPr>
                <a:t>0</a:t>
              </a:r>
              <a:r>
                <a:rPr lang="en-US" sz="1800" dirty="0">
                  <a:latin typeface="Garamond"/>
                  <a:cs typeface="Garamond"/>
                </a:rPr>
                <a:t> to sensitive associated attractor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The classification of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was done via KNN clustering with K=30</a:t>
              </a:r>
            </a:p>
          </p:txBody>
        </p:sp>
      </p:grpSp>
      <p:grpSp>
        <p:nvGrpSpPr>
          <p:cNvPr id="53" name="Group 52">
            <a:extLst>
              <a:ext uri="{FF2B5EF4-FFF2-40B4-BE49-F238E27FC236}">
                <a16:creationId xmlns:a16="http://schemas.microsoft.com/office/drawing/2014/main" id="{BB172A4B-9DBD-5841-AA25-7972A54E736C}"/>
              </a:ext>
            </a:extLst>
          </p:cNvPr>
          <p:cNvGrpSpPr/>
          <p:nvPr/>
        </p:nvGrpSpPr>
        <p:grpSpPr>
          <a:xfrm>
            <a:off x="33215818" y="20061388"/>
            <a:ext cx="10258335" cy="5478423"/>
            <a:chOff x="10792743" y="28129498"/>
            <a:chExt cx="10258335" cy="5478423"/>
          </a:xfrm>
        </p:grpSpPr>
        <p:sp>
          <p:nvSpPr>
            <p:cNvPr id="54" name="Rectangle 53">
              <a:extLst>
                <a:ext uri="{FF2B5EF4-FFF2-40B4-BE49-F238E27FC236}">
                  <a16:creationId xmlns:a16="http://schemas.microsoft.com/office/drawing/2014/main" id="{91E32456-969D-A645-A2BB-3F924AE51CE3}"/>
                </a:ext>
              </a:extLst>
            </p:cNvPr>
            <p:cNvSpPr/>
            <p:nvPr/>
          </p:nvSpPr>
          <p:spPr>
            <a:xfrm>
              <a:off x="10792743" y="28129498"/>
              <a:ext cx="10258335" cy="5478423"/>
            </a:xfrm>
            <a:prstGeom prst="rect">
              <a:avLst/>
            </a:prstGeom>
          </p:spPr>
          <p:txBody>
            <a:bodyPr wrap="square">
              <a:spAutoFit/>
            </a:bodyPr>
            <a:lstStyle/>
            <a:p>
              <a:pPr algn="just"/>
              <a:r>
                <a:rPr lang="en-US" sz="2500" dirty="0">
                  <a:latin typeface="Arial"/>
                  <a:cs typeface="Arial"/>
                </a:rPr>
                <a:t>An example of a combination of perturbations on the FVS subset that can shift from Resistant to the Sensitive Attractor is:</a:t>
              </a:r>
            </a:p>
            <a:p>
              <a:pPr algn="just"/>
              <a:endParaRPr lang="en-US" sz="2500" dirty="0">
                <a:latin typeface="Arial"/>
                <a:cs typeface="Arial"/>
              </a:endParaRPr>
            </a:p>
            <a:p>
              <a:r>
                <a:rPr lang="en-US" sz="2500" dirty="0">
                  <a:latin typeface="Arial"/>
                  <a:cs typeface="Arial"/>
                </a:rPr>
                <a:t>                       Downregulation: CREB1,CUX1, PAX5, TWIST1</a:t>
              </a:r>
            </a:p>
            <a:p>
              <a:r>
                <a:rPr lang="en-US" sz="2500" dirty="0">
                  <a:latin typeface="Arial"/>
                  <a:cs typeface="Arial"/>
                </a:rPr>
                <a:t>                       Upregulation: RBPJ</a:t>
              </a:r>
            </a:p>
            <a:p>
              <a:endParaRPr lang="en-US" sz="2500" dirty="0">
                <a:latin typeface="Arial"/>
                <a:cs typeface="Arial"/>
              </a:endParaRPr>
            </a:p>
            <a:p>
              <a:pPr algn="just"/>
              <a:r>
                <a:rPr lang="en-US" sz="2500" dirty="0">
                  <a:latin typeface="Arial"/>
                  <a:cs typeface="Arial"/>
                </a:rPr>
                <a:t>TWIST1 has been shown to increase </a:t>
              </a:r>
              <a:r>
                <a:rPr lang="en-US" sz="2500" dirty="0" err="1">
                  <a:latin typeface="Arial"/>
                  <a:cs typeface="Arial"/>
                </a:rPr>
                <a:t>Cisplatin</a:t>
              </a:r>
              <a:r>
                <a:rPr lang="en-US" sz="2500" dirty="0">
                  <a:latin typeface="Arial"/>
                  <a:cs typeface="Arial"/>
                </a:rPr>
                <a:t> resistance</a:t>
              </a:r>
              <a:r>
                <a:rPr lang="en-US" sz="2500" baseline="30000" dirty="0">
                  <a:latin typeface="Arial"/>
                  <a:cs typeface="Arial"/>
                </a:rPr>
                <a:t>20</a:t>
              </a:r>
              <a:r>
                <a:rPr lang="en-US" sz="2500" dirty="0">
                  <a:latin typeface="Arial"/>
                  <a:cs typeface="Arial"/>
                </a:rPr>
                <a:t>. CREB1 is a member of  CBP/</a:t>
              </a:r>
              <a:r>
                <a:rPr lang="en-US" sz="2500" dirty="0" err="1">
                  <a:latin typeface="Arial"/>
                  <a:cs typeface="Arial"/>
                </a:rPr>
                <a:t>ß</a:t>
              </a:r>
              <a:r>
                <a:rPr lang="en-US" sz="2500" dirty="0">
                  <a:latin typeface="Arial"/>
                  <a:cs typeface="Arial"/>
                </a:rPr>
                <a:t>-catenin/FOXM1  transcriptional complex and it was shown to be a molecular driver of TNBC</a:t>
              </a:r>
              <a:r>
                <a:rPr lang="en-US" sz="2500" baseline="30000" dirty="0">
                  <a:latin typeface="Arial"/>
                  <a:cs typeface="Arial"/>
                </a:rPr>
                <a:t>21</a:t>
              </a:r>
              <a:r>
                <a:rPr lang="en-US" sz="2500" dirty="0">
                  <a:latin typeface="Arial"/>
                  <a:cs typeface="Arial"/>
                </a:rPr>
                <a:t>. CUX1 expression may lead to TNBC via repression of the estrogen receptor alpha</a:t>
              </a:r>
              <a:r>
                <a:rPr lang="en-US" sz="2500" baseline="30000" dirty="0">
                  <a:latin typeface="Arial"/>
                  <a:cs typeface="Arial"/>
                </a:rPr>
                <a:t>22</a:t>
              </a:r>
              <a:r>
                <a:rPr lang="en-US" sz="2500" dirty="0">
                  <a:latin typeface="Arial"/>
                  <a:cs typeface="Arial"/>
                </a:rPr>
                <a:t>. Finally, inhibition of PAX5 increased </a:t>
              </a:r>
              <a:r>
                <a:rPr lang="en-US" sz="2500" dirty="0" err="1">
                  <a:latin typeface="Arial"/>
                  <a:cs typeface="Arial"/>
                </a:rPr>
                <a:t>cisplatin</a:t>
              </a:r>
              <a:r>
                <a:rPr lang="en-US" sz="2500" dirty="0">
                  <a:latin typeface="Arial"/>
                  <a:cs typeface="Arial"/>
                </a:rPr>
                <a:t> sensitivity in bladder cancer cells.</a:t>
              </a:r>
            </a:p>
            <a:p>
              <a:pPr algn="just"/>
              <a:endParaRPr lang="en-US" sz="2500" dirty="0">
                <a:latin typeface="Arial"/>
                <a:cs typeface="Arial"/>
              </a:endParaRPr>
            </a:p>
            <a:p>
              <a:pPr algn="just"/>
              <a:r>
                <a:rPr lang="en-US" sz="2500" dirty="0">
                  <a:latin typeface="Arial"/>
                  <a:cs typeface="Arial"/>
                </a:rPr>
                <a:t>The Resistant associated attractors and the newly shifted Sensitive associated attractor are shown in Fig 8.</a:t>
              </a:r>
            </a:p>
          </p:txBody>
        </p:sp>
        <p:sp>
          <p:nvSpPr>
            <p:cNvPr id="55" name="TextBox 54">
              <a:extLst>
                <a:ext uri="{FF2B5EF4-FFF2-40B4-BE49-F238E27FC236}">
                  <a16:creationId xmlns:a16="http://schemas.microsoft.com/office/drawing/2014/main" id="{31CE57C9-2DF6-D54B-9399-D7572FD00E6E}"/>
                </a:ext>
              </a:extLst>
            </p:cNvPr>
            <p:cNvSpPr txBox="1"/>
            <p:nvPr/>
          </p:nvSpPr>
          <p:spPr>
            <a:xfrm>
              <a:off x="10874295" y="29116239"/>
              <a:ext cx="2133600" cy="1107996"/>
            </a:xfrm>
            <a:prstGeom prst="rect">
              <a:avLst/>
            </a:prstGeom>
            <a:noFill/>
          </p:spPr>
          <p:txBody>
            <a:bodyPr wrap="square" rtlCol="0">
              <a:spAutoFit/>
            </a:bodyPr>
            <a:lstStyle/>
            <a:p>
              <a:r>
                <a:rPr lang="en-US" sz="6600" dirty="0"/>
                <a:t>FC</a:t>
              </a:r>
              <a:r>
                <a:rPr lang="en-US" sz="6600" baseline="-25000" dirty="0"/>
                <a:t>1</a:t>
              </a:r>
              <a:r>
                <a:rPr lang="en-US" sz="6600" dirty="0"/>
                <a:t>={ </a:t>
              </a:r>
            </a:p>
          </p:txBody>
        </p:sp>
        <p:sp>
          <p:nvSpPr>
            <p:cNvPr id="56" name="TextBox 55">
              <a:extLst>
                <a:ext uri="{FF2B5EF4-FFF2-40B4-BE49-F238E27FC236}">
                  <a16:creationId xmlns:a16="http://schemas.microsoft.com/office/drawing/2014/main" id="{9B7B0B40-6454-8947-8637-42866AA8768D}"/>
                </a:ext>
              </a:extLst>
            </p:cNvPr>
            <p:cNvSpPr txBox="1"/>
            <p:nvPr/>
          </p:nvSpPr>
          <p:spPr>
            <a:xfrm>
              <a:off x="19623274" y="29116239"/>
              <a:ext cx="685800" cy="1107996"/>
            </a:xfrm>
            <a:prstGeom prst="rect">
              <a:avLst/>
            </a:prstGeom>
            <a:noFill/>
          </p:spPr>
          <p:txBody>
            <a:bodyPr wrap="square" rtlCol="0">
              <a:spAutoFit/>
            </a:bodyPr>
            <a:lstStyle/>
            <a:p>
              <a:r>
                <a:rPr lang="en-US" sz="6600" dirty="0"/>
                <a:t>}</a:t>
              </a:r>
            </a:p>
          </p:txBody>
        </p:sp>
      </p:grpSp>
      <p:sp>
        <p:nvSpPr>
          <p:cNvPr id="59" name="object 37">
            <a:extLst>
              <a:ext uri="{FF2B5EF4-FFF2-40B4-BE49-F238E27FC236}">
                <a16:creationId xmlns:a16="http://schemas.microsoft.com/office/drawing/2014/main" id="{0C740079-204C-A846-8164-018F7CEAF6DA}"/>
              </a:ext>
            </a:extLst>
          </p:cNvPr>
          <p:cNvSpPr txBox="1"/>
          <p:nvPr/>
        </p:nvSpPr>
        <p:spPr>
          <a:xfrm>
            <a:off x="32976587" y="27300782"/>
            <a:ext cx="10332720" cy="3486000"/>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the CL TNBC signaling network. Based on preliminary data, we were able to capture known TNBC  dysregulated genes, ……… EMT, Stemness</a:t>
            </a:r>
          </a:p>
          <a:p>
            <a:pPr algn="just"/>
            <a:r>
              <a:rPr lang="en-US" sz="2500" dirty="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 </a:t>
            </a:r>
            <a:r>
              <a:rPr lang="en-US" sz="2500" dirty="0">
                <a:latin typeface="Arial" panose="020B0604020202020204" pitchFamily="34" charset="0"/>
                <a:cs typeface="Arial" panose="020B0604020202020204" pitchFamily="34" charset="0"/>
              </a:rPr>
              <a:t>perturbation screenings did generate different Tumor Reversion Sets.</a:t>
            </a:r>
          </a:p>
          <a:p>
            <a:pPr algn="just"/>
            <a:r>
              <a:rPr lang="en-US" sz="2500" dirty="0">
                <a:latin typeface="Arial" panose="020B0604020202020204" pitchFamily="34" charset="0"/>
                <a:cs typeface="Arial" panose="020B0604020202020204" pitchFamily="34" charset="0"/>
              </a:rPr>
              <a:t>Future work includes the prioritize of FC sets to select few top sets for experimental validation. Finally, we plan to extend our analysis with dynamical modeling to compare results or possibly to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2976587" y="25839004"/>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5665766" y="25910480"/>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700" y="3792314"/>
            <a:ext cx="2125980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609598"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9" name="object 13">
            <a:extLst>
              <a:ext uri="{FF2B5EF4-FFF2-40B4-BE49-F238E27FC236}">
                <a16:creationId xmlns:a16="http://schemas.microsoft.com/office/drawing/2014/main" id="{B9096B57-3DE5-DB4B-B75F-44227FAD716E}"/>
              </a:ext>
            </a:extLst>
          </p:cNvPr>
          <p:cNvSpPr txBox="1"/>
          <p:nvPr/>
        </p:nvSpPr>
        <p:spPr>
          <a:xfrm>
            <a:off x="19930679" y="3863790"/>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grpSp>
        <p:nvGrpSpPr>
          <p:cNvPr id="73" name="Group 72">
            <a:extLst>
              <a:ext uri="{FF2B5EF4-FFF2-40B4-BE49-F238E27FC236}">
                <a16:creationId xmlns:a16="http://schemas.microsoft.com/office/drawing/2014/main" id="{E36E2827-6170-5540-8279-785E7EAECD98}"/>
              </a:ext>
            </a:extLst>
          </p:cNvPr>
          <p:cNvGrpSpPr>
            <a:grpSpLocks noChangeAspect="1"/>
          </p:cNvGrpSpPr>
          <p:nvPr/>
        </p:nvGrpSpPr>
        <p:grpSpPr>
          <a:xfrm>
            <a:off x="913470" y="20606657"/>
            <a:ext cx="9942016" cy="5522325"/>
            <a:chOff x="749677" y="32411551"/>
            <a:chExt cx="8882504" cy="4472302"/>
          </a:xfrm>
        </p:grpSpPr>
        <p:pic>
          <p:nvPicPr>
            <p:cNvPr id="75" name="Picture 74" descr="epigenetic landscape to control figure.jpg">
              <a:extLst>
                <a:ext uri="{FF2B5EF4-FFF2-40B4-BE49-F238E27FC236}">
                  <a16:creationId xmlns:a16="http://schemas.microsoft.com/office/drawing/2014/main" id="{B6B83297-5624-A547-B70A-EE5A33488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1182" y="32411551"/>
              <a:ext cx="8000999" cy="4472302"/>
            </a:xfrm>
            <a:prstGeom prst="rect">
              <a:avLst/>
            </a:prstGeom>
          </p:spPr>
        </p:pic>
        <p:sp>
          <p:nvSpPr>
            <p:cNvPr id="74" name="object 59">
              <a:extLst>
                <a:ext uri="{FF2B5EF4-FFF2-40B4-BE49-F238E27FC236}">
                  <a16:creationId xmlns:a16="http://schemas.microsoft.com/office/drawing/2014/main" id="{D83CC5EE-4CA8-214B-9CEF-E54DE2350358}"/>
                </a:ext>
              </a:extLst>
            </p:cNvPr>
            <p:cNvSpPr txBox="1"/>
            <p:nvPr/>
          </p:nvSpPr>
          <p:spPr>
            <a:xfrm>
              <a:off x="749677" y="33460679"/>
              <a:ext cx="3677120" cy="694148"/>
            </a:xfrm>
            <a:prstGeom prst="rect">
              <a:avLst/>
            </a:prstGeom>
          </p:spPr>
          <p:txBody>
            <a:bodyPr vert="horz" wrap="square" lIns="0" tIns="25874" rIns="0" bIns="0" rtlCol="0">
              <a:spAutoFit/>
            </a:bodyPr>
            <a:lstStyle/>
            <a:p>
              <a:r>
                <a:rPr lang="en-US" sz="1800" b="1" dirty="0">
                  <a:latin typeface="Arial"/>
                  <a:cs typeface="Arial"/>
                </a:rPr>
                <a:t>Figure 1. Waddington’s Epigenetic Landscape and Optimal Control on State Space Portrait</a:t>
              </a:r>
            </a:p>
          </p:txBody>
        </p:sp>
      </p:grpSp>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11414821" y="6261857"/>
            <a:ext cx="21061558" cy="670877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7"/>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8"/>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5112960" y="14977338"/>
              <a:ext cx="949715" cy="66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7647" y1="73077" x2="67647" y2="73077"/>
                        </a14:backgroundRemoval>
                      </a14:imgEffect>
                    </a14:imgLayer>
                  </a14:imgProps>
                </a:ext>
              </a:extLst>
            </a:blip>
            <a:stretch>
              <a:fillRect/>
            </a:stretch>
          </p:blipFill>
          <p:spPr>
            <a:xfrm rot="5400000">
              <a:off x="35506126" y="14502069"/>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11"/>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12"/>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3" y="12232640"/>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3"/>
            <a:stretch>
              <a:fillRect/>
            </a:stretch>
          </p:blipFill>
          <p:spPr>
            <a:xfrm>
              <a:off x="27588553" y="12990830"/>
              <a:ext cx="4889500" cy="3543300"/>
            </a:xfrm>
            <a:prstGeom prst="rect">
              <a:avLst/>
            </a:prstGeom>
          </p:spPr>
        </p:pic>
      </p:grpSp>
      <p:grpSp>
        <p:nvGrpSpPr>
          <p:cNvPr id="36" name="Group 35">
            <a:extLst>
              <a:ext uri="{FF2B5EF4-FFF2-40B4-BE49-F238E27FC236}">
                <a16:creationId xmlns:a16="http://schemas.microsoft.com/office/drawing/2014/main" id="{A0B367F8-A096-CD4E-8B5C-84A64739A3C4}"/>
              </a:ext>
            </a:extLst>
          </p:cNvPr>
          <p:cNvGrpSpPr>
            <a:grpSpLocks noChangeAspect="1"/>
          </p:cNvGrpSpPr>
          <p:nvPr/>
        </p:nvGrpSpPr>
        <p:grpSpPr>
          <a:xfrm>
            <a:off x="23770494" y="17531502"/>
            <a:ext cx="7004159" cy="6908395"/>
            <a:chOff x="22675406" y="13169314"/>
            <a:chExt cx="4223194" cy="4165452"/>
          </a:xfrm>
        </p:grpSpPr>
        <p:sp>
          <p:nvSpPr>
            <p:cNvPr id="38" name="Rectangle 37">
              <a:extLst>
                <a:ext uri="{FF2B5EF4-FFF2-40B4-BE49-F238E27FC236}">
                  <a16:creationId xmlns:a16="http://schemas.microsoft.com/office/drawing/2014/main" id="{ADCB9D20-FDAA-2244-A449-D7FDAEE16077}"/>
                </a:ext>
              </a:extLst>
            </p:cNvPr>
            <p:cNvSpPr/>
            <p:nvPr/>
          </p:nvSpPr>
          <p:spPr>
            <a:xfrm>
              <a:off x="23391452" y="13947204"/>
              <a:ext cx="488789"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6A071F7-9F9C-614D-8344-8C6369337C11}"/>
                </a:ext>
              </a:extLst>
            </p:cNvPr>
            <p:cNvSpPr/>
            <p:nvPr/>
          </p:nvSpPr>
          <p:spPr>
            <a:xfrm>
              <a:off x="24460753" y="13538057"/>
              <a:ext cx="483420"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BA5D458E-2D89-624C-88BF-1E705836A6E4}"/>
                </a:ext>
              </a:extLst>
            </p:cNvPr>
            <p:cNvSpPr/>
            <p:nvPr/>
          </p:nvSpPr>
          <p:spPr>
            <a:xfrm>
              <a:off x="24954457" y="14305062"/>
              <a:ext cx="322352"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1" name="object 59">
              <a:extLst>
                <a:ext uri="{FF2B5EF4-FFF2-40B4-BE49-F238E27FC236}">
                  <a16:creationId xmlns:a16="http://schemas.microsoft.com/office/drawing/2014/main" id="{E7A7E3EF-6812-7F4E-A326-D82E301B3201}"/>
                </a:ext>
              </a:extLst>
            </p:cNvPr>
            <p:cNvSpPr txBox="1"/>
            <p:nvPr/>
          </p:nvSpPr>
          <p:spPr>
            <a:xfrm>
              <a:off x="22675406" y="17131714"/>
              <a:ext cx="4223194" cy="203052"/>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Phenotype Landscape After Unsupervised Clustering.</a:t>
              </a:r>
              <a:endParaRPr lang="en-US" sz="1800" dirty="0">
                <a:latin typeface="Garamond"/>
                <a:cs typeface="Garamond"/>
              </a:endParaRPr>
            </a:p>
          </p:txBody>
        </p:sp>
        <p:pic>
          <p:nvPicPr>
            <p:cNvPr id="37" name="Picture 36">
              <a:extLst>
                <a:ext uri="{FF2B5EF4-FFF2-40B4-BE49-F238E27FC236}">
                  <a16:creationId xmlns:a16="http://schemas.microsoft.com/office/drawing/2014/main" id="{AEBEF653-8A46-CD40-8254-CA1504370A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675406" y="13169314"/>
              <a:ext cx="4223194" cy="3887652"/>
            </a:xfrm>
            <a:prstGeom prst="rect">
              <a:avLst/>
            </a:prstGeom>
            <a:effectLst>
              <a:innerShdw blurRad="114300">
                <a:prstClr val="black"/>
              </a:innerShdw>
            </a:effectLst>
          </p:spPr>
        </p:pic>
      </p:grpSp>
      <p:pic>
        <p:nvPicPr>
          <p:cNvPr id="90" name="Picture 8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45544" y="13324559"/>
            <a:ext cx="4123447" cy="4991542"/>
          </a:xfrm>
          <a:prstGeom prst="rect">
            <a:avLst/>
          </a:prstGeom>
        </p:spPr>
      </p:pic>
      <p:sp>
        <p:nvSpPr>
          <p:cNvPr id="91" name="Rectangle 90"/>
          <p:cNvSpPr/>
          <p:nvPr/>
        </p:nvSpPr>
        <p:spPr>
          <a:xfrm>
            <a:off x="33215818" y="18484991"/>
            <a:ext cx="4151089" cy="1200329"/>
          </a:xfrm>
          <a:prstGeom prst="rect">
            <a:avLst/>
          </a:prstGeom>
        </p:spPr>
        <p:txBody>
          <a:bodyPr wrap="square">
            <a:spAutoFit/>
          </a:bodyPr>
          <a:lstStyle/>
          <a:p>
            <a:r>
              <a:rPr lang="en-US" sz="1800" b="1" dirty="0">
                <a:latin typeface="Garamond"/>
                <a:cs typeface="Garamond"/>
              </a:rPr>
              <a:t>Figure </a:t>
            </a:r>
            <a:r>
              <a:rPr lang="en-US" sz="1800" b="1" dirty="0" smtClean="0">
                <a:latin typeface="Garamond"/>
                <a:cs typeface="Garamond"/>
              </a:rPr>
              <a:t>6. Tumorigenic Network. </a:t>
            </a:r>
            <a:r>
              <a:rPr lang="en-US" sz="1800" dirty="0" smtClean="0">
                <a:latin typeface="Garamond"/>
                <a:cs typeface="Garamond"/>
              </a:rPr>
              <a:t>230 nodes and 583 edges. </a:t>
            </a:r>
            <a:r>
              <a:rPr lang="en-US" sz="1800" dirty="0">
                <a:latin typeface="Garamond"/>
                <a:cs typeface="Garamond"/>
              </a:rPr>
              <a:t>Edges in red are activating edges, while blue edges are inhibitory.</a:t>
            </a:r>
          </a:p>
        </p:txBody>
      </p:sp>
      <p:sp>
        <p:nvSpPr>
          <p:cNvPr id="31" name="Rectangle 30">
            <a:extLst>
              <a:ext uri="{FF2B5EF4-FFF2-40B4-BE49-F238E27FC236}">
                <a16:creationId xmlns:a16="http://schemas.microsoft.com/office/drawing/2014/main" id="{71813299-7AE9-824B-8CEF-12A01B05A499}"/>
              </a:ext>
            </a:extLst>
          </p:cNvPr>
          <p:cNvSpPr/>
          <p:nvPr/>
        </p:nvSpPr>
        <p:spPr>
          <a:xfrm>
            <a:off x="12049987" y="21094854"/>
            <a:ext cx="8515984" cy="1246495"/>
          </a:xfrm>
          <a:prstGeom prst="rect">
            <a:avLst/>
          </a:prstGeom>
        </p:spPr>
        <p:txBody>
          <a:bodyPr wrap="square">
            <a:spAutoFit/>
          </a:bodyPr>
          <a:lstStyle/>
          <a:p>
            <a:pPr algn="just"/>
            <a:r>
              <a:rPr lang="en-US" sz="2500" b="1" dirty="0" smtClean="0">
                <a:latin typeface="Arial" panose="020B0604020202020204" pitchFamily="34" charset="0"/>
                <a:cs typeface="Arial" panose="020B0604020202020204" pitchFamily="34" charset="0"/>
              </a:rPr>
              <a:t>STEP </a:t>
            </a:r>
            <a:r>
              <a:rPr lang="en-US" sz="2500" b="1" dirty="0">
                <a:latin typeface="Arial" panose="020B0604020202020204" pitchFamily="34" charset="0"/>
                <a:cs typeface="Arial" panose="020B0604020202020204" pitchFamily="34" charset="0"/>
              </a:rPr>
              <a:t>3. Estimating Phenotype Landscape with Unsupervised Machine Learning. </a:t>
            </a:r>
            <a:r>
              <a:rPr lang="en-US" sz="2500" dirty="0">
                <a:latin typeface="Arial" panose="020B0604020202020204" pitchFamily="34" charset="0"/>
                <a:cs typeface="Arial" panose="020B0604020202020204" pitchFamily="34" charset="0"/>
              </a:rPr>
              <a:t>We apply K-Means algorithm to cluster the simulated attractors (Fig 4). </a:t>
            </a:r>
          </a:p>
        </p:txBody>
      </p:sp>
      <p:sp>
        <p:nvSpPr>
          <p:cNvPr id="30" name="object 59">
            <a:extLst>
              <a:ext uri="{FF2B5EF4-FFF2-40B4-BE49-F238E27FC236}">
                <a16:creationId xmlns:a16="http://schemas.microsoft.com/office/drawing/2014/main" id="{75B6A4DF-1017-914F-BA3A-FD70D56A0C2E}"/>
              </a:ext>
            </a:extLst>
          </p:cNvPr>
          <p:cNvSpPr txBox="1"/>
          <p:nvPr/>
        </p:nvSpPr>
        <p:spPr>
          <a:xfrm>
            <a:off x="11320706" y="12046443"/>
            <a:ext cx="9906000" cy="303126"/>
          </a:xfrm>
          <a:prstGeom prst="rect">
            <a:avLst/>
          </a:prstGeom>
        </p:spPr>
        <p:txBody>
          <a:bodyPr vert="horz" wrap="square" lIns="0" tIns="25874" rIns="0" bIns="0" rtlCol="0">
            <a:spAutoFit/>
          </a:bodyPr>
          <a:lstStyle/>
          <a:p>
            <a:r>
              <a:rPr lang="en-US" sz="1800" b="1" dirty="0">
                <a:latin typeface="Garamond"/>
                <a:cs typeface="Garamond"/>
              </a:rPr>
              <a:t>Figure 2.</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5" name="object 12">
            <a:extLst>
              <a:ext uri="{FF2B5EF4-FFF2-40B4-BE49-F238E27FC236}">
                <a16:creationId xmlns:a16="http://schemas.microsoft.com/office/drawing/2014/main" id="{7BBC56EE-8D6E-F34A-96CB-4A2EA2F4B451}"/>
              </a:ext>
            </a:extLst>
          </p:cNvPr>
          <p:cNvSpPr>
            <a:spLocks/>
          </p:cNvSpPr>
          <p:nvPr/>
        </p:nvSpPr>
        <p:spPr>
          <a:xfrm>
            <a:off x="32976587" y="379574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96" name="object 13">
            <a:extLst>
              <a:ext uri="{FF2B5EF4-FFF2-40B4-BE49-F238E27FC236}">
                <a16:creationId xmlns:a16="http://schemas.microsoft.com/office/drawing/2014/main" id="{EC258659-233E-6A4B-8CE1-5AEF6C3EEDBA}"/>
              </a:ext>
            </a:extLst>
          </p:cNvPr>
          <p:cNvSpPr txBox="1"/>
          <p:nvPr/>
        </p:nvSpPr>
        <p:spPr>
          <a:xfrm>
            <a:off x="35659284" y="3867215"/>
            <a:ext cx="4967327"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RESULTS</a:t>
            </a:r>
            <a:endParaRPr sz="4300" dirty="0">
              <a:latin typeface="Acumin Pro"/>
              <a:cs typeface="Acumin Pro"/>
            </a:endParaRPr>
          </a:p>
        </p:txBody>
      </p:sp>
      <p:sp>
        <p:nvSpPr>
          <p:cNvPr id="92" name="TextBox 91">
            <a:extLst>
              <a:ext uri="{FF2B5EF4-FFF2-40B4-BE49-F238E27FC236}">
                <a16:creationId xmlns:a16="http://schemas.microsoft.com/office/drawing/2014/main" id="{7C6535EC-13CE-2B44-A1D5-B957FA994BE6}"/>
              </a:ext>
            </a:extLst>
          </p:cNvPr>
          <p:cNvSpPr txBox="1"/>
          <p:nvPr/>
        </p:nvSpPr>
        <p:spPr>
          <a:xfrm>
            <a:off x="32976587" y="4758826"/>
            <a:ext cx="10332720" cy="8171468"/>
          </a:xfrm>
          <a:prstGeom prst="rect">
            <a:avLst/>
          </a:prstGeom>
          <a:noFill/>
        </p:spPr>
        <p:txBody>
          <a:bodyPr wrap="square" rtlCol="0">
            <a:spAutoFit/>
          </a:bodyPr>
          <a:lstStyle/>
          <a:p>
            <a:r>
              <a:rPr lang="en-US" sz="2500" b="1" dirty="0" err="1">
                <a:latin typeface="Arial" panose="020B0604020202020204" pitchFamily="34" charset="0"/>
                <a:cs typeface="Arial" panose="020B0604020202020204" pitchFamily="34" charset="0"/>
              </a:rPr>
              <a:t>Claudin</a:t>
            </a:r>
            <a:r>
              <a:rPr lang="en-US" sz="2500" b="1" dirty="0">
                <a:latin typeface="Arial" panose="020B0604020202020204" pitchFamily="34" charset="0"/>
                <a:cs typeface="Arial" panose="020B0604020202020204" pitchFamily="34" charset="0"/>
              </a:rPr>
              <a:t>-Low TNBC Network.</a:t>
            </a:r>
            <a:r>
              <a:rPr lang="en-US" sz="2500" dirty="0">
                <a:latin typeface="Arial" panose="020B0604020202020204" pitchFamily="34" charset="0"/>
                <a:cs typeface="Arial" panose="020B0604020202020204" pitchFamily="34" charset="0"/>
              </a:rPr>
              <a:t> The constructed network has 230 nodes and 583 edges (Fig 6). 90 of the nodes are hallmarks of cancer, 27 are breast disease ontology associated, and 4 are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markers. 142 of the network nodes are in the ACSN. (SOURCES)</a:t>
            </a:r>
          </a:p>
          <a:p>
            <a:endParaRPr lang="en-US" sz="2500" b="1"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Attractor Landscape Estimation and Unsupervised Attractor Classification.</a:t>
            </a:r>
            <a:r>
              <a:rPr lang="en-US" sz="2500" dirty="0" smtClean="0">
                <a:latin typeface="Arial" panose="020B0604020202020204" pitchFamily="34" charset="0"/>
                <a:cs typeface="Arial" panose="020B0604020202020204" pitchFamily="34" charset="0"/>
              </a:rPr>
              <a:t> We initialized the network with basal expression levels for MCF10A and MDA-MB-231, and ran SFA to estimate the corresponding attractors. We generated 100,000 random initial states of the system and simulated their corresponding attractors with SFA. All attractors were classified with K-Means using an optimal k of 6. The MCF10A and MDA-MB-231 attractors appeared in different clusters (Fig 7).</a:t>
            </a:r>
          </a:p>
          <a:p>
            <a:r>
              <a:rPr lang="en-US" sz="2500" dirty="0" smtClean="0">
                <a:latin typeface="Arial" panose="020B0604020202020204" pitchFamily="34" charset="0"/>
                <a:cs typeface="Arial" panose="020B0604020202020204" pitchFamily="34" charset="0"/>
              </a:rPr>
              <a:t> </a:t>
            </a:r>
          </a:p>
          <a:p>
            <a:r>
              <a:rPr lang="en-US" sz="2500" b="1" dirty="0" smtClean="0">
                <a:latin typeface="Arial" panose="020B0604020202020204" pitchFamily="34" charset="0"/>
                <a:cs typeface="Arial" panose="020B0604020202020204" pitchFamily="34" charset="0"/>
              </a:rPr>
              <a:t>FC Control Analysis.</a:t>
            </a:r>
            <a:r>
              <a:rPr lang="en-US" sz="2500" dirty="0" smtClean="0">
                <a:latin typeface="Arial" panose="020B0604020202020204" pitchFamily="34" charset="0"/>
                <a:cs typeface="Arial" panose="020B0604020202020204" pitchFamily="34" charset="0"/>
              </a:rPr>
              <a:t> We identified 6 FC sets in network. Each FC set contained 28 source nodes and 14 FVS nodes. We identified a subset of FVS nodes that were present in all 6 FC set. This FVS subset consists of 11 nodes: MAP2K6, MAP2K3, MAPK1, AURKA, CTNNB1, FOXM1, JUN, RELA, STAT3, TCF3, and AKT1. We applied all (3</a:t>
            </a:r>
            <a:r>
              <a:rPr lang="en-US" sz="2500" baseline="30000" dirty="0" smtClean="0">
                <a:latin typeface="Arial" panose="020B0604020202020204" pitchFamily="34" charset="0"/>
                <a:cs typeface="Arial" panose="020B0604020202020204" pitchFamily="34" charset="0"/>
              </a:rPr>
              <a:t>11</a:t>
            </a:r>
            <a:r>
              <a:rPr lang="en-US" sz="2500" dirty="0" smtClean="0">
                <a:latin typeface="Arial" panose="020B0604020202020204" pitchFamily="34" charset="0"/>
                <a:cs typeface="Arial" panose="020B0604020202020204" pitchFamily="34" charset="0"/>
              </a:rPr>
              <a:t>=177,147) perturbations on the FVS nodes parting from the cancerous state. INCLUDE KNN RESULTS</a:t>
            </a:r>
            <a:endParaRPr lang="en-US" sz="25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71813299-7AE9-824B-8CEF-12A01B05A499}"/>
              </a:ext>
            </a:extLst>
          </p:cNvPr>
          <p:cNvSpPr/>
          <p:nvPr/>
        </p:nvSpPr>
        <p:spPr>
          <a:xfrm>
            <a:off x="22095234" y="14351469"/>
            <a:ext cx="10124860" cy="1246495"/>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2. Estimating Attractor Landscape with Topological Signal Flow Analysis (SFA). </a:t>
            </a:r>
            <a:r>
              <a:rPr lang="en-US" sz="2500" dirty="0">
                <a:latin typeface="Arial" panose="020B0604020202020204" pitchFamily="34" charset="0"/>
                <a:cs typeface="Arial" panose="020B0604020202020204" pitchFamily="34" charset="0"/>
              </a:rPr>
              <a:t>We apply SFA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to the </a:t>
            </a:r>
            <a:r>
              <a:rPr lang="en-US" sz="2500" dirty="0" smtClean="0">
                <a:latin typeface="Arial" panose="020B0604020202020204" pitchFamily="34" charset="0"/>
                <a:cs typeface="Arial" panose="020B0604020202020204" pitchFamily="34" charset="0"/>
              </a:rPr>
              <a:t>to </a:t>
            </a:r>
            <a:r>
              <a:rPr lang="en-US" sz="2500" dirty="0">
                <a:latin typeface="Arial" panose="020B0604020202020204" pitchFamily="34" charset="0"/>
                <a:cs typeface="Arial" panose="020B0604020202020204" pitchFamily="34" charset="0"/>
              </a:rPr>
              <a:t>estimate the attractor landscape based on the network topology (Fig 3</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1813299-7AE9-824B-8CEF-12A01B05A499}"/>
              </a:ext>
            </a:extLst>
          </p:cNvPr>
          <p:cNvSpPr/>
          <p:nvPr/>
        </p:nvSpPr>
        <p:spPr>
          <a:xfrm>
            <a:off x="22101033" y="25839004"/>
            <a:ext cx="10119062" cy="2400657"/>
          </a:xfrm>
          <a:prstGeom prst="rect">
            <a:avLst/>
          </a:prstGeom>
        </p:spPr>
        <p:txBody>
          <a:bodyPr wrap="square">
            <a:spAutoFit/>
          </a:bodyPr>
          <a:lstStyle/>
          <a:p>
            <a:pPr algn="just"/>
            <a:r>
              <a:rPr lang="en-US" sz="2500" b="1" dirty="0" smtClean="0">
                <a:latin typeface="Arial" panose="020B0604020202020204" pitchFamily="34" charset="0"/>
                <a:cs typeface="Arial" panose="020B0604020202020204" pitchFamily="34" charset="0"/>
              </a:rPr>
              <a:t>STEP </a:t>
            </a:r>
            <a:r>
              <a:rPr lang="en-US" sz="2500" b="1" dirty="0">
                <a:latin typeface="Arial" panose="020B0604020202020204" pitchFamily="34" charset="0"/>
                <a:cs typeface="Arial" panose="020B0604020202020204" pitchFamily="34" charset="0"/>
              </a:rPr>
              <a:t>4. Applying FC Control and In-Silico Screenings. </a:t>
            </a:r>
            <a:r>
              <a:rPr lang="en-US" sz="2500" dirty="0">
                <a:latin typeface="Arial" panose="020B0604020202020204" pitchFamily="34" charset="0"/>
                <a:cs typeface="Arial" panose="020B0604020202020204" pitchFamily="34" charset="0"/>
              </a:rPr>
              <a:t>We apply FC control</a:t>
            </a:r>
            <a:r>
              <a:rPr lang="en-US" sz="2500" baseline="30000" dirty="0">
                <a:latin typeface="Arial" panose="020B0604020202020204" pitchFamily="34" charset="0"/>
                <a:cs typeface="Arial" panose="020B0604020202020204" pitchFamily="34" charset="0"/>
              </a:rPr>
              <a:t>8 </a:t>
            </a:r>
            <a:r>
              <a:rPr lang="en-US" sz="2500" dirty="0">
                <a:latin typeface="Arial" panose="020B0604020202020204" pitchFamily="34" charset="0"/>
                <a:cs typeface="Arial" panose="020B0604020202020204" pitchFamily="34" charset="0"/>
              </a:rPr>
              <a:t>to the network to identify control sets (FCs). We perform </a:t>
            </a:r>
            <a:r>
              <a:rPr lang="en-US" sz="2500" i="1" dirty="0">
                <a:latin typeface="Arial" panose="020B0604020202020204" pitchFamily="34" charset="0"/>
                <a:cs typeface="Arial" panose="020B0604020202020204" pitchFamily="34" charset="0"/>
              </a:rPr>
              <a:t>in-</a:t>
            </a:r>
            <a:r>
              <a:rPr lang="en-US" sz="2500" i="1" dirty="0" err="1">
                <a:latin typeface="Arial" panose="020B0604020202020204" pitchFamily="34" charset="0"/>
                <a:cs typeface="Arial" panose="020B0604020202020204" pitchFamily="34" charset="0"/>
              </a:rPr>
              <a:t>silico</a:t>
            </a:r>
            <a:r>
              <a:rPr lang="en-US" sz="2500" dirty="0">
                <a:latin typeface="Arial" panose="020B0604020202020204" pitchFamily="34" charset="0"/>
                <a:cs typeface="Arial" panose="020B0604020202020204" pitchFamily="34" charset="0"/>
              </a:rPr>
              <a:t> </a:t>
            </a:r>
            <a:r>
              <a:rPr lang="en-US" sz="2500" dirty="0" smtClean="0">
                <a:latin typeface="Arial" panose="020B0604020202020204" pitchFamily="34" charset="0"/>
                <a:cs typeface="Arial" panose="020B0604020202020204" pitchFamily="34" charset="0"/>
              </a:rPr>
              <a:t>screenings using SFA </a:t>
            </a:r>
            <a:r>
              <a:rPr lang="en-US" sz="2500" dirty="0">
                <a:latin typeface="Arial" panose="020B0604020202020204" pitchFamily="34" charset="0"/>
                <a:cs typeface="Arial" panose="020B0604020202020204" pitchFamily="34" charset="0"/>
              </a:rPr>
              <a:t>and applied K-Nearest Neighbors (KNN) classifier to identify combinations of perturbations of nodes in each FC set that can shift attractors from the Tumorigenic to the Normal basin of attraction (Fig 5).  </a:t>
            </a:r>
          </a:p>
        </p:txBody>
      </p:sp>
      <p:cxnSp>
        <p:nvCxnSpPr>
          <p:cNvPr id="4" name="Straight Connector 3"/>
          <p:cNvCxnSpPr/>
          <p:nvPr/>
        </p:nvCxnSpPr>
        <p:spPr>
          <a:xfrm>
            <a:off x="11463981" y="30993349"/>
            <a:ext cx="20963238" cy="0"/>
          </a:xfrm>
          <a:prstGeom prst="line">
            <a:avLst/>
          </a:prstGeom>
          <a:ln>
            <a:solidFill>
              <a:srgbClr val="000E2F"/>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88743EB9-5C0B-ED40-BBDD-103870AFC24B}"/>
              </a:ext>
            </a:extLst>
          </p:cNvPr>
          <p:cNvGrpSpPr/>
          <p:nvPr/>
        </p:nvGrpSpPr>
        <p:grpSpPr>
          <a:xfrm>
            <a:off x="11510756" y="13212506"/>
            <a:ext cx="9860046" cy="6932521"/>
            <a:chOff x="25112401" y="12391396"/>
            <a:chExt cx="7428668" cy="5127204"/>
          </a:xfrm>
        </p:grpSpPr>
        <p:sp>
          <p:nvSpPr>
            <p:cNvPr id="98" name="object 59">
              <a:extLst>
                <a:ext uri="{FF2B5EF4-FFF2-40B4-BE49-F238E27FC236}">
                  <a16:creationId xmlns:a16="http://schemas.microsoft.com/office/drawing/2014/main" id="{08768E72-2E6F-634C-9E84-6443CA676EDD}"/>
                </a:ext>
              </a:extLst>
            </p:cNvPr>
            <p:cNvSpPr txBox="1"/>
            <p:nvPr/>
          </p:nvSpPr>
          <p:spPr>
            <a:xfrm>
              <a:off x="25112401" y="17045344"/>
              <a:ext cx="7349154" cy="473256"/>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Attractor landscape including the associated attractors for the 2 conditions of interest: Cancerous (Ca) and Normal (Norm)</a:t>
              </a:r>
              <a:endParaRPr lang="en-US" sz="1800" dirty="0">
                <a:latin typeface="Garamond"/>
                <a:cs typeface="Garamond"/>
              </a:endParaRPr>
            </a:p>
          </p:txBody>
        </p:sp>
        <p:grpSp>
          <p:nvGrpSpPr>
            <p:cNvPr id="99" name="Group 98">
              <a:extLst>
                <a:ext uri="{FF2B5EF4-FFF2-40B4-BE49-F238E27FC236}">
                  <a16:creationId xmlns:a16="http://schemas.microsoft.com/office/drawing/2014/main" id="{8753578E-B7E9-944D-B5B6-38CE2CE7AC3C}"/>
                </a:ext>
              </a:extLst>
            </p:cNvPr>
            <p:cNvGrpSpPr>
              <a:grpSpLocks noChangeAspect="1"/>
            </p:cNvGrpSpPr>
            <p:nvPr/>
          </p:nvGrpSpPr>
          <p:grpSpPr>
            <a:xfrm>
              <a:off x="25126337" y="12391396"/>
              <a:ext cx="7414732" cy="4531057"/>
              <a:chOff x="21891008" y="17032406"/>
              <a:chExt cx="7414732" cy="4531057"/>
            </a:xfrm>
          </p:grpSpPr>
          <p:grpSp>
            <p:nvGrpSpPr>
              <p:cNvPr id="100" name="Group 99">
                <a:extLst>
                  <a:ext uri="{FF2B5EF4-FFF2-40B4-BE49-F238E27FC236}">
                    <a16:creationId xmlns:a16="http://schemas.microsoft.com/office/drawing/2014/main" id="{783552AC-2DB4-E04C-BA64-7C01CB1B4002}"/>
                  </a:ext>
                </a:extLst>
              </p:cNvPr>
              <p:cNvGrpSpPr>
                <a:grpSpLocks noChangeAspect="1"/>
              </p:cNvGrpSpPr>
              <p:nvPr/>
            </p:nvGrpSpPr>
            <p:grpSpPr>
              <a:xfrm>
                <a:off x="22001228" y="17264156"/>
                <a:ext cx="7304512" cy="4184260"/>
                <a:chOff x="3066787" y="1906012"/>
                <a:chExt cx="8158824" cy="4673636"/>
              </a:xfrm>
            </p:grpSpPr>
            <p:pic>
              <p:nvPicPr>
                <p:cNvPr id="102" name="Picture 101">
                  <a:extLst>
                    <a:ext uri="{FF2B5EF4-FFF2-40B4-BE49-F238E27FC236}">
                      <a16:creationId xmlns:a16="http://schemas.microsoft.com/office/drawing/2014/main" id="{61CB9D12-570A-2641-9405-DA2288CB14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03" name="Picture 102">
                  <a:extLst>
                    <a:ext uri="{FF2B5EF4-FFF2-40B4-BE49-F238E27FC236}">
                      <a16:creationId xmlns:a16="http://schemas.microsoft.com/office/drawing/2014/main" id="{9BC589E5-4183-A448-BA0D-D61BEE614F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47173" y="4272015"/>
                  <a:ext cx="1397633" cy="1414477"/>
                </a:xfrm>
                <a:prstGeom prst="rect">
                  <a:avLst/>
                </a:prstGeom>
                <a:ln w="76200" cap="sq" cmpd="thickThin">
                  <a:solidFill>
                    <a:srgbClr val="66CDAA"/>
                  </a:solidFill>
                  <a:prstDash val="solid"/>
                  <a:miter lim="800000"/>
                </a:ln>
                <a:effectLst>
                  <a:innerShdw blurRad="76200">
                    <a:srgbClr val="000000"/>
                  </a:innerShdw>
                </a:effectLst>
              </p:spPr>
            </p:pic>
            <p:pic>
              <p:nvPicPr>
                <p:cNvPr id="104" name="Picture 103">
                  <a:extLst>
                    <a:ext uri="{FF2B5EF4-FFF2-40B4-BE49-F238E27FC236}">
                      <a16:creationId xmlns:a16="http://schemas.microsoft.com/office/drawing/2014/main" id="{85DFD7EF-5300-754D-A57A-F84DE1724E2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44608" y="1906012"/>
                  <a:ext cx="1402764" cy="1419669"/>
                </a:xfrm>
                <a:prstGeom prst="rect">
                  <a:avLst/>
                </a:prstGeom>
                <a:ln w="76200" cap="sq" cmpd="thickThin">
                  <a:solidFill>
                    <a:srgbClr val="FF1493"/>
                  </a:solidFill>
                  <a:prstDash val="solid"/>
                  <a:miter lim="800000"/>
                </a:ln>
                <a:effectLst>
                  <a:innerShdw blurRad="76200">
                    <a:srgbClr val="000000"/>
                  </a:innerShdw>
                </a:effectLst>
              </p:spPr>
            </p:pic>
            <p:pic>
              <p:nvPicPr>
                <p:cNvPr id="105" name="Picture 104">
                  <a:extLst>
                    <a:ext uri="{FF2B5EF4-FFF2-40B4-BE49-F238E27FC236}">
                      <a16:creationId xmlns:a16="http://schemas.microsoft.com/office/drawing/2014/main" id="{50966D7C-A1E3-B84B-83E7-94A1117651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4791" y="1906383"/>
                  <a:ext cx="1402764" cy="1419669"/>
                </a:xfrm>
                <a:prstGeom prst="rect">
                  <a:avLst/>
                </a:prstGeom>
                <a:ln w="76200" cap="sq" cmpd="thickThin">
                  <a:solidFill>
                    <a:srgbClr val="483D8B"/>
                  </a:solidFill>
                  <a:prstDash val="solid"/>
                  <a:miter lim="800000"/>
                </a:ln>
                <a:effectLst>
                  <a:innerShdw blurRad="76200">
                    <a:srgbClr val="000000"/>
                  </a:innerShdw>
                </a:effectLst>
              </p:spPr>
            </p:pic>
            <p:cxnSp>
              <p:nvCxnSpPr>
                <p:cNvPr id="106" name="Straight Connector 105">
                  <a:extLst>
                    <a:ext uri="{FF2B5EF4-FFF2-40B4-BE49-F238E27FC236}">
                      <a16:creationId xmlns:a16="http://schemas.microsoft.com/office/drawing/2014/main" id="{AD8B0BD5-047D-4F49-90F3-3390B3EAEB10}"/>
                    </a:ext>
                  </a:extLst>
                </p:cNvPr>
                <p:cNvCxnSpPr>
                  <a:cxnSpLocks/>
                </p:cNvCxnSpPr>
                <p:nvPr/>
              </p:nvCxnSpPr>
              <p:spPr>
                <a:xfrm flipH="1">
                  <a:off x="8411124" y="1906012"/>
                  <a:ext cx="1028252" cy="54461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07" name="Straight Connector 106">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28254" cy="75825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08" name="Straight Connector 107">
                  <a:extLst>
                    <a:ext uri="{FF2B5EF4-FFF2-40B4-BE49-F238E27FC236}">
                      <a16:creationId xmlns:a16="http://schemas.microsoft.com/office/drawing/2014/main" id="{30052CCF-D56D-DE4F-8769-E220B183A960}"/>
                    </a:ext>
                  </a:extLst>
                </p:cNvPr>
                <p:cNvCxnSpPr>
                  <a:cxnSpLocks/>
                </p:cNvCxnSpPr>
                <p:nvPr/>
              </p:nvCxnSpPr>
              <p:spPr>
                <a:xfrm flipH="1">
                  <a:off x="4605547" y="2522888"/>
                  <a:ext cx="627712" cy="8761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9B3EE1BE-B78A-5A41-BD15-442B9BD8CC29}"/>
                    </a:ext>
                  </a:extLst>
                </p:cNvPr>
                <p:cNvCxnSpPr>
                  <a:cxnSpLocks/>
                </p:cNvCxnSpPr>
                <p:nvPr/>
              </p:nvCxnSpPr>
              <p:spPr>
                <a:xfrm flipH="1" flipV="1">
                  <a:off x="8855186" y="4996809"/>
                  <a:ext cx="603173" cy="76820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10" name="Straight Connector 109">
                  <a:extLst>
                    <a:ext uri="{FF2B5EF4-FFF2-40B4-BE49-F238E27FC236}">
                      <a16:creationId xmlns:a16="http://schemas.microsoft.com/office/drawing/2014/main" id="{504F3F04-F411-BC46-808D-68BBEBCFBCD6}"/>
                    </a:ext>
                  </a:extLst>
                </p:cNvPr>
                <p:cNvCxnSpPr>
                  <a:cxnSpLocks/>
                </p:cNvCxnSpPr>
                <p:nvPr/>
              </p:nvCxnSpPr>
              <p:spPr>
                <a:xfrm flipV="1">
                  <a:off x="8855186" y="4220584"/>
                  <a:ext cx="603173" cy="60499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11" name="Straight Connector 110">
                  <a:extLst>
                    <a:ext uri="{FF2B5EF4-FFF2-40B4-BE49-F238E27FC236}">
                      <a16:creationId xmlns:a16="http://schemas.microsoft.com/office/drawing/2014/main" id="{6702D20A-009F-034B-8C88-2A72E8CE03C4}"/>
                    </a:ext>
                  </a:extLst>
                </p:cNvPr>
                <p:cNvCxnSpPr>
                  <a:cxnSpLocks/>
                </p:cNvCxnSpPr>
                <p:nvPr/>
              </p:nvCxnSpPr>
              <p:spPr>
                <a:xfrm>
                  <a:off x="4664328" y="1906012"/>
                  <a:ext cx="568931" cy="4663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12" name="TextBox 111">
                  <a:extLst>
                    <a:ext uri="{FF2B5EF4-FFF2-40B4-BE49-F238E27FC236}">
                      <a16:creationId xmlns:a16="http://schemas.microsoft.com/office/drawing/2014/main" id="{A967F9BC-369A-EF46-B07A-23327B3AE177}"/>
                    </a:ext>
                  </a:extLst>
                </p:cNvPr>
                <p:cNvSpPr txBox="1"/>
                <p:nvPr/>
              </p:nvSpPr>
              <p:spPr>
                <a:xfrm>
                  <a:off x="9340688" y="3365849"/>
                  <a:ext cx="1810604" cy="7219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13" name="Rectangle 112">
                  <a:extLst>
                    <a:ext uri="{FF2B5EF4-FFF2-40B4-BE49-F238E27FC236}">
                      <a16:creationId xmlns:a16="http://schemas.microsoft.com/office/drawing/2014/main" id="{376D6721-7846-CE49-B3EC-BC051822A611}"/>
                    </a:ext>
                  </a:extLst>
                </p:cNvPr>
                <p:cNvSpPr/>
                <p:nvPr/>
              </p:nvSpPr>
              <p:spPr>
                <a:xfrm>
                  <a:off x="7413180" y="2950248"/>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18B9B762-065B-4444-81ED-68CAFDD36369}"/>
                    </a:ext>
                  </a:extLst>
                </p:cNvPr>
                <p:cNvSpPr/>
                <p:nvPr/>
              </p:nvSpPr>
              <p:spPr>
                <a:xfrm>
                  <a:off x="9266369" y="5857725"/>
                  <a:ext cx="1959242"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15" name="Rectangle 114">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16" name="Rectangle 115">
                  <a:extLst>
                    <a:ext uri="{FF2B5EF4-FFF2-40B4-BE49-F238E27FC236}">
                      <a16:creationId xmlns:a16="http://schemas.microsoft.com/office/drawing/2014/main" id="{EFAB9C1F-3799-824F-8C4A-74CEFFC9E8ED}"/>
                    </a:ext>
                  </a:extLst>
                </p:cNvPr>
                <p:cNvSpPr/>
                <p:nvPr/>
              </p:nvSpPr>
              <p:spPr>
                <a:xfrm>
                  <a:off x="5073959" y="3224136"/>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C8365EC5-CDBC-C049-A165-3686F7841FA2}"/>
                    </a:ext>
                  </a:extLst>
                </p:cNvPr>
                <p:cNvSpPr/>
                <p:nvPr/>
              </p:nvSpPr>
              <p:spPr>
                <a:xfrm>
                  <a:off x="6845756" y="4847456"/>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sp>
            <p:nvSpPr>
              <p:cNvPr id="101" name="Frame 100">
                <a:extLst>
                  <a:ext uri="{FF2B5EF4-FFF2-40B4-BE49-F238E27FC236}">
                    <a16:creationId xmlns:a16="http://schemas.microsoft.com/office/drawing/2014/main" id="{17CBFF61-8166-814C-AB8C-062CBB87A54E}"/>
                  </a:ext>
                </a:extLst>
              </p:cNvPr>
              <p:cNvSpPr/>
              <p:nvPr/>
            </p:nvSpPr>
            <p:spPr>
              <a:xfrm>
                <a:off x="21891008" y="17032406"/>
                <a:ext cx="7414731" cy="4531057"/>
              </a:xfrm>
              <a:prstGeom prst="frame">
                <a:avLst>
                  <a:gd name="adj1" fmla="val 452"/>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 name="Rectangle 2"/>
          <p:cNvSpPr/>
          <p:nvPr/>
        </p:nvSpPr>
        <p:spPr>
          <a:xfrm>
            <a:off x="-14356280" y="6448104"/>
            <a:ext cx="10058400"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85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3344" y="4781064"/>
            <a:ext cx="4635647" cy="5611573"/>
          </a:xfrm>
          <a:prstGeom prst="rect">
            <a:avLst/>
          </a:prstGeom>
        </p:spPr>
      </p:pic>
      <p:sp>
        <p:nvSpPr>
          <p:cNvPr id="97" name="Rectangle 96">
            <a:extLst>
              <a:ext uri="{FF2B5EF4-FFF2-40B4-BE49-F238E27FC236}">
                <a16:creationId xmlns:a16="http://schemas.microsoft.com/office/drawing/2014/main" id="{DEDF6E58-94B8-CC42-9292-0CF3F7E5BCCD}"/>
              </a:ext>
            </a:extLst>
          </p:cNvPr>
          <p:cNvSpPr/>
          <p:nvPr/>
        </p:nvSpPr>
        <p:spPr>
          <a:xfrm>
            <a:off x="11320706" y="4880536"/>
            <a:ext cx="21160680" cy="2015936"/>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Multi-Omics Profiling Data</a:t>
            </a:r>
            <a:r>
              <a:rPr lang="en-US" sz="2500" dirty="0">
                <a:latin typeface="Arial" panose="020B0604020202020204" pitchFamily="34" charset="0"/>
                <a:cs typeface="Arial" panose="020B0604020202020204" pitchFamily="34" charset="0"/>
              </a:rPr>
              <a:t>. To calculate differential gene expression, we have 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 for the CL TNBC cell line MDA-MB-231 and the normal breast cell line MCF10A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We use bisulfite data and mass spectrometry data for MDA-MB-231 to consider the epigenetics and protein abundance of the tumor, respectively</a:t>
            </a:r>
            <a:r>
              <a:rPr lang="en-US" sz="2500" baseline="30000" dirty="0">
                <a:latin typeface="Arial" panose="020B0604020202020204" pitchFamily="34" charset="0"/>
                <a:cs typeface="Arial" panose="020B0604020202020204" pitchFamily="34" charset="0"/>
              </a:rPr>
              <a:t>20,21</a:t>
            </a:r>
            <a:r>
              <a:rPr lang="en-US" sz="2500" dirty="0">
                <a:latin typeface="Arial" panose="020B0604020202020204" pitchFamily="34" charset="0"/>
                <a:cs typeface="Arial" panose="020B0604020202020204" pitchFamily="34" charset="0"/>
              </a:rPr>
              <a:t>. Single Nucleotide Variation and Copy Number Variation profiles for MDA-MB-231 were taken from the Catalog of Somatic Mutations in Cancer (COSMIC)</a:t>
            </a:r>
            <a:r>
              <a:rPr lang="en-US" sz="2500" baseline="30000" dirty="0">
                <a:latin typeface="Arial" panose="020B0604020202020204" pitchFamily="34" charset="0"/>
                <a:cs typeface="Arial" panose="020B0604020202020204" pitchFamily="34" charset="0"/>
              </a:rPr>
              <a:t>22</a:t>
            </a:r>
            <a:r>
              <a:rPr lang="en-US" sz="2500" dirty="0">
                <a:latin typeface="Arial" panose="020B0604020202020204" pitchFamily="34" charset="0"/>
                <a:cs typeface="Arial" panose="020B0604020202020204" pitchFamily="34" charset="0"/>
              </a:rPr>
              <a:t>.</a:t>
            </a:r>
          </a:p>
          <a:p>
            <a:pPr algn="just"/>
            <a:endParaRPr lang="en-US" sz="2500" dirty="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021125"/>
            <a:ext cx="3276600" cy="1371600"/>
          </a:xfrm>
          <a:prstGeom prst="rect">
            <a:avLst/>
          </a:prstGeom>
          <a:blipFill>
            <a:blip r:embed="rId3"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200" spc="-10" dirty="0">
                <a:solidFill>
                  <a:srgbClr val="FFFFFF"/>
                </a:solidFill>
                <a:latin typeface="Arial" panose="020B0604020202020204" pitchFamily="34" charset="0"/>
                <a:cs typeface="Arial" panose="020B0604020202020204" pitchFamily="34" charset="0"/>
              </a:rPr>
              <a:t>Madeleine S. Gastonguay</a:t>
            </a:r>
            <a:r>
              <a:rPr lang="en-US" sz="3200" spc="-10" baseline="30000"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Lauren Marazzi</a:t>
            </a:r>
            <a:r>
              <a:rPr lang="en-US" sz="3200" spc="-14" baseline="29914"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Paola</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Vera-Licona</a:t>
            </a:r>
            <a:r>
              <a:rPr lang="en-US" sz="3200" spc="-31" baseline="29914" dirty="0">
                <a:solidFill>
                  <a:srgbClr val="FFFFFF"/>
                </a:solidFill>
                <a:latin typeface="Arial" panose="020B0604020202020204" pitchFamily="34" charset="0"/>
                <a:cs typeface="Arial" panose="020B0604020202020204" pitchFamily="34" charset="0"/>
              </a:rPr>
              <a:t>1</a:t>
            </a:r>
            <a:endParaRPr lang="en-US" sz="32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400" spc="-10" dirty="0">
                <a:solidFill>
                  <a:srgbClr val="FFFFFF"/>
                </a:solidFill>
                <a:latin typeface="Arial" panose="020B0604020202020204" pitchFamily="34" charset="0"/>
                <a:cs typeface="Arial" panose="020B0604020202020204" pitchFamily="34" charset="0"/>
              </a:rPr>
              <a:t>Center for Quantitative </a:t>
            </a:r>
            <a:r>
              <a:rPr lang="en-US" sz="2400" dirty="0">
                <a:solidFill>
                  <a:srgbClr val="FFFFFF"/>
                </a:solidFill>
                <a:latin typeface="Arial" panose="020B0604020202020204" pitchFamily="34" charset="0"/>
                <a:cs typeface="Arial" panose="020B0604020202020204" pitchFamily="34" charset="0"/>
              </a:rPr>
              <a:t>Medicine, UConn </a:t>
            </a:r>
            <a:r>
              <a:rPr lang="en-US" sz="2400" spc="-10" dirty="0">
                <a:solidFill>
                  <a:srgbClr val="FFFFFF"/>
                </a:solidFill>
                <a:latin typeface="Arial" panose="020B0604020202020204" pitchFamily="34" charset="0"/>
                <a:cs typeface="Arial" panose="020B0604020202020204" pitchFamily="34" charset="0"/>
              </a:rPr>
              <a:t>Health, </a:t>
            </a:r>
            <a:r>
              <a:rPr lang="en-US" sz="2400" spc="-20" dirty="0">
                <a:solidFill>
                  <a:srgbClr val="FFFFFF"/>
                </a:solidFill>
                <a:latin typeface="Arial" panose="020B0604020202020204" pitchFamily="34" charset="0"/>
                <a:cs typeface="Arial" panose="020B0604020202020204" pitchFamily="34" charset="0"/>
              </a:rPr>
              <a:t>Farmington </a:t>
            </a:r>
            <a:r>
              <a:rPr lang="en-US" sz="2400" dirty="0">
                <a:solidFill>
                  <a:srgbClr val="FFFFFF"/>
                </a:solidFill>
                <a:latin typeface="Arial" panose="020B0604020202020204" pitchFamily="34" charset="0"/>
                <a:cs typeface="Arial" panose="020B0604020202020204" pitchFamily="34" charset="0"/>
              </a:rPr>
              <a:t>CT</a:t>
            </a:r>
            <a:r>
              <a:rPr lang="en-US" sz="2400" spc="20" dirty="0">
                <a:solidFill>
                  <a:srgbClr val="FFFFFF"/>
                </a:solidFill>
                <a:latin typeface="Arial" panose="020B0604020202020204" pitchFamily="34" charset="0"/>
                <a:cs typeface="Arial" panose="020B0604020202020204" pitchFamily="34" charset="0"/>
              </a:rPr>
              <a:t> </a:t>
            </a:r>
            <a:r>
              <a:rPr lang="en-US" sz="2400" dirty="0">
                <a:solidFill>
                  <a:srgbClr val="FFFFFF"/>
                </a:solidFill>
                <a:latin typeface="Arial" panose="020B0604020202020204" pitchFamily="34" charset="0"/>
                <a:cs typeface="Arial" panose="020B0604020202020204" pitchFamily="34" charset="0"/>
              </a:rPr>
              <a:t>06030</a:t>
            </a:r>
            <a:endParaRPr lang="en-US" sz="24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0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a:t>
            </a:r>
            <a:r>
              <a:rPr lang="en-US" sz="7000" b="1" kern="0" dirty="0" smtClean="0">
                <a:solidFill>
                  <a:prstClr val="white"/>
                </a:solidFill>
                <a:latin typeface="Arial" panose="020B0604020202020204" pitchFamily="34" charset="0"/>
                <a:ea typeface="+mj-ea"/>
                <a:cs typeface="Arial" panose="020B0604020202020204" pitchFamily="34" charset="0"/>
              </a:rPr>
              <a:t>Reversion</a:t>
            </a:r>
            <a:endParaRPr lang="en-US" sz="7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27407503"/>
          </a:xfrm>
          <a:prstGeom prst="rect">
            <a:avLst/>
          </a:prstGeom>
          <a:noFill/>
        </p:spPr>
        <p:txBody>
          <a:bodyPr wrap="square" rtlCol="0">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Triple Negative Breast Cancer (TNBC)</a:t>
            </a:r>
            <a:r>
              <a:rPr lang="en-US" sz="2500" dirty="0">
                <a:solidFill>
                  <a:prstClr val="black"/>
                </a:solidFill>
                <a:latin typeface="Arial" panose="020B0604020202020204" pitchFamily="34" charset="0"/>
                <a:cs typeface="Arial" panose="020B0604020202020204" pitchFamily="34" charset="0"/>
              </a:rPr>
              <a:t> is an aggressive, heterogenous subtype of breast cancer (BC) accounting for 20% of BC cases</a:t>
            </a:r>
            <a:r>
              <a:rPr lang="en-US" sz="2500" baseline="30000" dirty="0">
                <a:solidFill>
                  <a:prstClr val="black"/>
                </a:solidFill>
                <a:latin typeface="Arial" panose="020B0604020202020204" pitchFamily="34" charset="0"/>
                <a:cs typeface="Arial" panose="020B0604020202020204" pitchFamily="34" charset="0"/>
              </a:rPr>
              <a:t>1</a:t>
            </a:r>
            <a:r>
              <a:rPr lang="en-US" sz="2500" dirty="0">
                <a:solidFill>
                  <a:prstClr val="black"/>
                </a:solidFill>
                <a:latin typeface="Arial" panose="020B0604020202020204" pitchFamily="34" charset="0"/>
                <a:cs typeface="Arial" panose="020B0604020202020204" pitchFamily="34" charset="0"/>
              </a:rPr>
              <a:t>. Unlike other subtypes of BC which are characterized by the presence of estrogen receptors, progesterone receptors, or HER2 amplification, TNBC is characterized by the lack of all three of these markers. As a result, it is difficult to treat TNBC with current targeted therapies. </a:t>
            </a:r>
            <a:r>
              <a:rPr lang="en-US" sz="2500" b="1" dirty="0">
                <a:solidFill>
                  <a:prstClr val="black"/>
                </a:solidFill>
                <a:latin typeface="Arial" panose="020B0604020202020204" pitchFamily="34" charset="0"/>
                <a:cs typeface="Arial" panose="020B0604020202020204" pitchFamily="34" charset="0"/>
              </a:rPr>
              <a:t>Claudin-Low (CL) TNBC</a:t>
            </a:r>
            <a:r>
              <a:rPr lang="en-US" sz="2500" dirty="0">
                <a:solidFill>
                  <a:prstClr val="black"/>
                </a:solidFill>
                <a:latin typeface="Arial" panose="020B0604020202020204" pitchFamily="34" charset="0"/>
                <a:cs typeface="Arial" panose="020B0604020202020204" pitchFamily="34" charset="0"/>
              </a:rPr>
              <a:t> is a subtype of TNBC making up 7-14% of invasive breast cancers diagnoses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It is characterized by low expression of tight junction proteins Claudin 3, 4, and 7 and the cell adhesion molecule E-cadherin</a:t>
            </a:r>
            <a:r>
              <a:rPr lang="en-US" sz="2500" baseline="30000" dirty="0">
                <a:solidFill>
                  <a:prstClr val="black"/>
                </a:solidFill>
                <a:latin typeface="Arial" panose="020B0604020202020204" pitchFamily="34" charset="0"/>
                <a:cs typeface="Arial" panose="020B0604020202020204" pitchFamily="34" charset="0"/>
              </a:rPr>
              <a:t>2-4</a:t>
            </a:r>
            <a:r>
              <a:rPr lang="en-US" sz="2500" dirty="0">
                <a:solidFill>
                  <a:prstClr val="black"/>
                </a:solidFill>
                <a:latin typeface="Arial" panose="020B0604020202020204" pitchFamily="34" charset="0"/>
                <a:cs typeface="Arial" panose="020B0604020202020204" pitchFamily="34" charset="0"/>
              </a:rPr>
              <a:t>. CL tumors are prone to epithelial to mesenchymal transition (EMT) as well as exhibiting stem-cell like characteristics, two hallmarks of cancer marking high metastasis rates</a:t>
            </a:r>
            <a:r>
              <a:rPr lang="en-US" sz="2500" baseline="30000" dirty="0">
                <a:solidFill>
                  <a:prstClr val="black"/>
                </a:solidFill>
                <a:latin typeface="Arial" panose="020B0604020202020204" pitchFamily="34" charset="0"/>
                <a:cs typeface="Arial" panose="020B0604020202020204" pitchFamily="34" charset="0"/>
              </a:rPr>
              <a:t>2,5</a:t>
            </a:r>
            <a:r>
              <a:rPr lang="en-US" sz="2500" dirty="0">
                <a:solidFill>
                  <a:prstClr val="black"/>
                </a:solidFill>
                <a:latin typeface="Arial" panose="020B0604020202020204" pitchFamily="34" charset="0"/>
                <a:cs typeface="Arial" panose="020B0604020202020204" pitchFamily="34" charset="0"/>
              </a:rPr>
              <a:t>. The  low proliferation rate of the subtype sets it apart from most tumors, making it difficult to treat with cytotoxic drugs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CL TNBC has a poor prognosis and a clear need for new treatment options.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One potential therapeutic strategy is </a:t>
            </a:r>
            <a:r>
              <a:rPr lang="en-US" sz="2500" b="1" dirty="0">
                <a:solidFill>
                  <a:prstClr val="black"/>
                </a:solidFill>
                <a:latin typeface="Arial" panose="020B0604020202020204" pitchFamily="34" charset="0"/>
                <a:cs typeface="Arial" panose="020B0604020202020204" pitchFamily="34" charset="0"/>
              </a:rPr>
              <a:t>tumor reversion</a:t>
            </a:r>
            <a:r>
              <a:rPr lang="en-US" sz="2500" dirty="0">
                <a:solidFill>
                  <a:prstClr val="black"/>
                </a:solidFill>
                <a:latin typeface="Arial" panose="020B0604020202020204" pitchFamily="34" charset="0"/>
                <a:cs typeface="Arial" panose="020B0604020202020204" pitchFamily="34" charset="0"/>
              </a:rPr>
              <a:t>, the biological process by which tumor cells lose a significant fraction of their malignant phenotype</a:t>
            </a:r>
            <a:r>
              <a:rPr lang="en-US" sz="2500" baseline="30000" dirty="0">
                <a:solidFill>
                  <a:prstClr val="black"/>
                </a:solidFill>
                <a:latin typeface="Arial" panose="020B0604020202020204" pitchFamily="34" charset="0"/>
                <a:cs typeface="Arial" panose="020B0604020202020204" pitchFamily="34" charset="0"/>
              </a:rPr>
              <a:t>7</a:t>
            </a:r>
            <a:r>
              <a:rPr lang="en-US" sz="2500" dirty="0">
                <a:solidFill>
                  <a:prstClr val="black"/>
                </a:solidFill>
                <a:latin typeface="Arial" panose="020B0604020202020204" pitchFamily="34" charset="0"/>
                <a:cs typeface="Arial" panose="020B0604020202020204" pitchFamily="34" charset="0"/>
              </a:rPr>
              <a:t>. Tumor reversion has been observed for over a century (SOURCE). It has also been achieved both </a:t>
            </a:r>
            <a:r>
              <a:rPr lang="en-US" sz="2500" i="1" dirty="0">
                <a:solidFill>
                  <a:prstClr val="black"/>
                </a:solidFill>
                <a:latin typeface="Arial" panose="020B0604020202020204" pitchFamily="34" charset="0"/>
                <a:cs typeface="Arial" panose="020B0604020202020204" pitchFamily="34" charset="0"/>
              </a:rPr>
              <a:t>in vitro</a:t>
            </a:r>
            <a:r>
              <a:rPr lang="en-US" sz="2500" dirty="0">
                <a:solidFill>
                  <a:prstClr val="black"/>
                </a:solidFill>
                <a:latin typeface="Arial" panose="020B0604020202020204" pitchFamily="34" charset="0"/>
                <a:cs typeface="Arial" panose="020B0604020202020204" pitchFamily="34" charset="0"/>
              </a:rPr>
              <a:t>, </a:t>
            </a:r>
            <a:r>
              <a:rPr lang="en-US" sz="2500" i="1" dirty="0">
                <a:solidFill>
                  <a:prstClr val="black"/>
                </a:solidFill>
                <a:latin typeface="Arial" panose="020B0604020202020204" pitchFamily="34" charset="0"/>
                <a:cs typeface="Arial" panose="020B0604020202020204" pitchFamily="34" charset="0"/>
              </a:rPr>
              <a:t>in vivo</a:t>
            </a:r>
            <a:r>
              <a:rPr lang="en-US" sz="2500" dirty="0">
                <a:solidFill>
                  <a:prstClr val="black"/>
                </a:solidFill>
                <a:latin typeface="Arial" panose="020B0604020202020204" pitchFamily="34" charset="0"/>
                <a:cs typeface="Arial" panose="020B0604020202020204" pitchFamily="34" charset="0"/>
              </a:rPr>
              <a:t>, and </a:t>
            </a:r>
            <a:r>
              <a:rPr lang="en-US" sz="2500" i="1" dirty="0">
                <a:solidFill>
                  <a:prstClr val="black"/>
                </a:solidFill>
                <a:latin typeface="Arial" panose="020B0604020202020204" pitchFamily="34" charset="0"/>
                <a:cs typeface="Arial" panose="020B0604020202020204" pitchFamily="34" charset="0"/>
              </a:rPr>
              <a:t>ex vivo</a:t>
            </a:r>
            <a:r>
              <a:rPr lang="en-US" sz="2500" dirty="0">
                <a:solidFill>
                  <a:prstClr val="black"/>
                </a:solidFill>
                <a:latin typeface="Arial" panose="020B0604020202020204" pitchFamily="34" charset="0"/>
                <a:cs typeface="Arial" panose="020B0604020202020204" pitchFamily="34" charset="0"/>
              </a:rPr>
              <a:t>. In particular, tumor reversion has been achieved in vitro with the CL cell line MDA-MB-231, and </a:t>
            </a:r>
            <a:r>
              <a:rPr lang="en-US" sz="2500" i="1" dirty="0">
                <a:solidFill>
                  <a:prstClr val="black"/>
                </a:solidFill>
                <a:latin typeface="Arial" panose="020B0604020202020204" pitchFamily="34" charset="0"/>
                <a:cs typeface="Arial" panose="020B0604020202020204" pitchFamily="34" charset="0"/>
              </a:rPr>
              <a:t>in vivo </a:t>
            </a:r>
            <a:r>
              <a:rPr lang="en-US" sz="2500" dirty="0">
                <a:solidFill>
                  <a:prstClr val="black"/>
                </a:solidFill>
                <a:latin typeface="Arial" panose="020B0604020202020204" pitchFamily="34" charset="0"/>
                <a:cs typeface="Arial" panose="020B0604020202020204" pitchFamily="34" charset="0"/>
              </a:rPr>
              <a:t>in a mice xenografted with MDA-MB-231 cells</a:t>
            </a:r>
            <a:r>
              <a:rPr lang="en-US" sz="2500" baseline="30000" dirty="0">
                <a:solidFill>
                  <a:prstClr val="black"/>
                </a:solidFill>
                <a:latin typeface="Arial" panose="020B0604020202020204" pitchFamily="34" charset="0"/>
                <a:cs typeface="Arial" panose="020B0604020202020204" pitchFamily="34" charset="0"/>
              </a:rPr>
              <a:t>8-13</a:t>
            </a:r>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a:t>
            </a:r>
            <a:r>
              <a:rPr lang="en-US" sz="2500" b="1" dirty="0">
                <a:solidFill>
                  <a:prstClr val="black"/>
                </a:solidFill>
                <a:latin typeface="Arial" panose="020B0604020202020204" pitchFamily="34" charset="0"/>
                <a:cs typeface="Arial" panose="020B0604020202020204" pitchFamily="34" charset="0"/>
              </a:rPr>
              <a:t>Cancer 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 and therefore not occupied by cells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Tumor reversion can be viewed as an optimal control problem in dynamical systems where the objective is to shift the system away from a cancerous attractor and towards normal-like attractors</a:t>
            </a:r>
            <a:r>
              <a:rPr lang="en-US" sz="2500" dirty="0" smtClean="0">
                <a:solidFill>
                  <a:prstClr val="black"/>
                </a:solidFill>
                <a:latin typeface="Arial" panose="020B0604020202020204" pitchFamily="34" charset="0"/>
                <a:cs typeface="Arial" panose="020B0604020202020204" pitchFamily="34" charset="0"/>
              </a:rPr>
              <a:t>.</a:t>
            </a: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r>
              <a:rPr lang="en-US" sz="2500" b="1" dirty="0">
                <a:solidFill>
                  <a:prstClr val="black"/>
                </a:solidFill>
                <a:latin typeface="Arial" panose="020B0604020202020204" pitchFamily="34" charset="0"/>
                <a:cs typeface="Arial" panose="020B0604020202020204" pitchFamily="34" charset="0"/>
              </a:rPr>
              <a:t>Structure-based control methods </a:t>
            </a:r>
            <a:r>
              <a:rPr lang="en-US" sz="2500" dirty="0">
                <a:solidFill>
                  <a:prstClr val="black"/>
                </a:solidFill>
                <a:latin typeface="Arial" panose="020B0604020202020204" pitchFamily="34" charset="0"/>
                <a:cs typeface="Arial" panose="020B0604020202020204" pitchFamily="34" charset="0"/>
              </a:rPr>
              <a:t>study the controllability of systems based solely on the structure of the network</a:t>
            </a:r>
            <a:r>
              <a:rPr lang="en-US" sz="2500" baseline="30000" dirty="0">
                <a:solidFill>
                  <a:prstClr val="black"/>
                </a:solidFill>
                <a:latin typeface="Arial" panose="020B0604020202020204" pitchFamily="34" charset="0"/>
                <a:cs typeface="Arial" panose="020B0604020202020204" pitchFamily="34" charset="0"/>
              </a:rPr>
              <a:t>15-18</a:t>
            </a:r>
            <a:r>
              <a:rPr lang="en-US" sz="2500" dirty="0">
                <a:solidFill>
                  <a:prstClr val="black"/>
                </a:solidFill>
                <a:latin typeface="Arial" panose="020B0604020202020204" pitchFamily="34" charset="0"/>
                <a:cs typeface="Arial" panose="020B0604020202020204" pitchFamily="34" charset="0"/>
              </a:rPr>
              <a:t>. Attractor-based control methods focus on the controllability of the system by restricting the target states to attractors. Recently, structure-based attractor-based methods for non-linear systems have been proposed</a:t>
            </a:r>
            <a:r>
              <a:rPr lang="en-US" sz="2500" baseline="30000" dirty="0">
                <a:solidFill>
                  <a:prstClr val="black"/>
                </a:solidFill>
                <a:latin typeface="Arial" panose="020B0604020202020204" pitchFamily="34" charset="0"/>
                <a:cs typeface="Arial" panose="020B0604020202020204" pitchFamily="34" charset="0"/>
              </a:rPr>
              <a:t>17,18</a:t>
            </a:r>
            <a:r>
              <a:rPr lang="en-US" sz="2500" dirty="0">
                <a:solidFill>
                  <a:prstClr val="black"/>
                </a:solidFill>
                <a:latin typeface="Arial" panose="020B0604020202020204" pitchFamily="34" charset="0"/>
                <a:cs typeface="Arial" panose="020B0604020202020204" pitchFamily="34" charset="0"/>
              </a:rPr>
              <a:t>(Fig 1).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8</a:t>
            </a:r>
            <a:r>
              <a:rPr lang="en-US" sz="2500" dirty="0">
                <a:solidFill>
                  <a:prstClr val="black"/>
                </a:solidFill>
                <a:latin typeface="Arial" panose="020B0604020202020204" pitchFamily="34" charset="0"/>
                <a:cs typeface="Arial" panose="020B0604020202020204" pitchFamily="34" charset="0"/>
              </a:rPr>
              <a:t>. The objective of FC is to identify combinations of network nodes that drive the network from an arbitrary initial state to any desired dynamical attractor of the system through an override of their initial state.</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a:solidFill>
                  <a:prstClr val="black"/>
                </a:solidFill>
                <a:latin typeface="Arial" panose="020B0604020202020204" pitchFamily="34" charset="0"/>
                <a:cs typeface="Arial" panose="020B0604020202020204" pitchFamily="34" charset="0"/>
              </a:rPr>
              <a:t>Objectives: </a:t>
            </a:r>
            <a:r>
              <a:rPr lang="en-US" sz="2500" dirty="0">
                <a:solidFill>
                  <a:prstClr val="black"/>
                </a:solidFill>
                <a:latin typeface="Arial" panose="020B0604020202020204" pitchFamily="34" charset="0"/>
                <a:cs typeface="Arial" panose="020B0604020202020204" pitchFamily="34" charset="0"/>
              </a:rPr>
              <a:t>Develop and apply a computational systems biology pipeline for the construction and control of an intracellular signaling network of reversion of Claudin-Low Triple Negative Breast Cancer. The ultimate goal is to identify and experimentally validate combinations of therapeutic targets to aid in the reversion of CL TNBC.</a:t>
            </a:r>
          </a:p>
        </p:txBody>
      </p:sp>
      <p:sp>
        <p:nvSpPr>
          <p:cNvPr id="29" name="Rectangle 28">
            <a:extLst>
              <a:ext uri="{FF2B5EF4-FFF2-40B4-BE49-F238E27FC236}">
                <a16:creationId xmlns:a16="http://schemas.microsoft.com/office/drawing/2014/main" id="{E5C8F80B-B164-294C-9E22-EE22971FECBE}"/>
              </a:ext>
            </a:extLst>
          </p:cNvPr>
          <p:cNvSpPr/>
          <p:nvPr/>
        </p:nvSpPr>
        <p:spPr>
          <a:xfrm>
            <a:off x="11315700" y="7679005"/>
            <a:ext cx="21341687" cy="1246495"/>
          </a:xfrm>
          <a:prstGeom prst="rect">
            <a:avLst/>
          </a:prstGeom>
        </p:spPr>
        <p:txBody>
          <a:bodyPr wrap="square">
            <a:spAutoFit/>
          </a:bodyPr>
          <a:lstStyle/>
          <a:p>
            <a:pPr algn="just"/>
            <a:r>
              <a:rPr lang="en-US" sz="2500" b="1" dirty="0">
                <a:latin typeface="Arial"/>
                <a:cs typeface="Arial"/>
              </a:rPr>
              <a:t>STEP 1. Reconstruction of Tumorigenic Network. </a:t>
            </a:r>
            <a:r>
              <a:rPr lang="en-US" sz="2500" dirty="0">
                <a:latin typeface="Arial"/>
                <a:cs typeface="Arial"/>
              </a:rPr>
              <a:t>Multi-Omics Profiling data was used to identify functionally related differentially expressed genes (</a:t>
            </a:r>
            <a:r>
              <a:rPr lang="en-US" sz="2500" dirty="0" err="1">
                <a:latin typeface="Arial"/>
                <a:cs typeface="Arial"/>
              </a:rPr>
              <a:t>FunDEGs</a:t>
            </a:r>
            <a:r>
              <a:rPr lang="en-US" sz="2500" dirty="0">
                <a:latin typeface="Arial"/>
                <a:cs typeface="Arial"/>
              </a:rPr>
              <a:t>), their transcription factors (TFs), and the upstream molecules regulating </a:t>
            </a:r>
            <a:r>
              <a:rPr lang="en-US" sz="2500" dirty="0" err="1">
                <a:latin typeface="Arial"/>
                <a:cs typeface="Arial"/>
              </a:rPr>
              <a:t>FunDEGs</a:t>
            </a:r>
            <a:r>
              <a:rPr lang="en-US" sz="2500" dirty="0">
                <a:latin typeface="Arial"/>
                <a:cs typeface="Arial"/>
              </a:rPr>
              <a:t> and TFs.(</a:t>
            </a:r>
            <a:r>
              <a:rPr lang="en-US" sz="2500" dirty="0" err="1">
                <a:latin typeface="Arial"/>
                <a:cs typeface="Arial"/>
              </a:rPr>
              <a:t>Binom</a:t>
            </a:r>
            <a:r>
              <a:rPr lang="en-US" sz="2500" dirty="0">
                <a:latin typeface="Arial"/>
                <a:cs typeface="Arial"/>
              </a:rPr>
              <a:t>, </a:t>
            </a:r>
            <a:r>
              <a:rPr lang="en-US" sz="2500" dirty="0" err="1">
                <a:latin typeface="Arial"/>
                <a:cs typeface="Arial"/>
              </a:rPr>
              <a:t>rekinect</a:t>
            </a:r>
            <a:r>
              <a:rPr lang="en-US" sz="2500" dirty="0">
                <a:latin typeface="Arial"/>
                <a:cs typeface="Arial"/>
              </a:rPr>
              <a:t>, </a:t>
            </a:r>
            <a:r>
              <a:rPr lang="en-US" sz="2500" dirty="0" err="1">
                <a:latin typeface="Arial"/>
                <a:cs typeface="Arial"/>
              </a:rPr>
              <a:t>vep</a:t>
            </a:r>
            <a:r>
              <a:rPr lang="en-US" sz="2500" dirty="0">
                <a:latin typeface="Arial"/>
                <a:cs typeface="Arial"/>
              </a:rPr>
              <a:t>, </a:t>
            </a:r>
            <a:r>
              <a:rPr lang="en-US" sz="2500" dirty="0" err="1">
                <a:latin typeface="Arial"/>
                <a:cs typeface="Arial"/>
              </a:rPr>
              <a:t>transpath</a:t>
            </a:r>
            <a:r>
              <a:rPr lang="en-US" sz="2500" dirty="0">
                <a:latin typeface="Arial"/>
                <a:cs typeface="Arial"/>
              </a:rPr>
              <a:t>, </a:t>
            </a:r>
            <a:r>
              <a:rPr lang="en-US" sz="2500" dirty="0" err="1">
                <a:latin typeface="Arial"/>
                <a:cs typeface="Arial"/>
              </a:rPr>
              <a:t>transfac</a:t>
            </a:r>
            <a:r>
              <a:rPr lang="en-US" sz="2500" dirty="0">
                <a:latin typeface="Arial"/>
                <a:cs typeface="Arial"/>
              </a:rPr>
              <a:t>, 			</a:t>
            </a:r>
            <a:r>
              <a:rPr lang="en-US" sz="2500" dirty="0" err="1">
                <a:latin typeface="Arial"/>
                <a:cs typeface="Arial"/>
              </a:rPr>
              <a:t>acsn</a:t>
            </a:r>
            <a:r>
              <a:rPr lang="en-US" sz="2500" dirty="0">
                <a:latin typeface="Arial"/>
                <a:cs typeface="Arial"/>
              </a:rPr>
              <a:t>, </a:t>
            </a:r>
            <a:r>
              <a:rPr lang="en-US" sz="2500" dirty="0" err="1">
                <a:latin typeface="Arial"/>
                <a:cs typeface="Arial"/>
              </a:rPr>
              <a:t>ipa</a:t>
            </a:r>
            <a:r>
              <a:rPr lang="en-US" sz="2500" dirty="0">
                <a:latin typeface="Arial"/>
                <a:cs typeface="Arial"/>
              </a:rPr>
              <a:t>)</a:t>
            </a:r>
          </a:p>
        </p:txBody>
      </p:sp>
      <p:grpSp>
        <p:nvGrpSpPr>
          <p:cNvPr id="42" name="Group 41">
            <a:extLst>
              <a:ext uri="{FF2B5EF4-FFF2-40B4-BE49-F238E27FC236}">
                <a16:creationId xmlns:a16="http://schemas.microsoft.com/office/drawing/2014/main" id="{0C2C8ECC-8449-EC48-B5CD-699FC3A797BD}"/>
              </a:ext>
            </a:extLst>
          </p:cNvPr>
          <p:cNvGrpSpPr/>
          <p:nvPr/>
        </p:nvGrpSpPr>
        <p:grpSpPr>
          <a:xfrm>
            <a:off x="20622466" y="19873379"/>
            <a:ext cx="10198065" cy="6995888"/>
            <a:chOff x="22631400" y="15621000"/>
            <a:chExt cx="9601200" cy="5838157"/>
          </a:xfrm>
        </p:grpSpPr>
        <p:sp>
          <p:nvSpPr>
            <p:cNvPr id="43" name="Rectangle 42">
              <a:extLst>
                <a:ext uri="{FF2B5EF4-FFF2-40B4-BE49-F238E27FC236}">
                  <a16:creationId xmlns:a16="http://schemas.microsoft.com/office/drawing/2014/main" id="{03A137F4-B5BD-D243-B97C-AE690C00736A}"/>
                </a:ext>
              </a:extLst>
            </p:cNvPr>
            <p:cNvSpPr/>
            <p:nvPr/>
          </p:nvSpPr>
          <p:spPr>
            <a:xfrm>
              <a:off x="23053581" y="21186218"/>
              <a:ext cx="8920198" cy="272939"/>
            </a:xfrm>
            <a:prstGeom prst="rect">
              <a:avLst/>
            </a:prstGeom>
          </p:spPr>
          <p:txBody>
            <a:bodyPr wrap="square">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Perturbation of FC sets and  their Supervised Classification.</a:t>
              </a:r>
              <a:endParaRPr lang="en-US" sz="1800" dirty="0">
                <a:latin typeface="Garamond"/>
                <a:cs typeface="Garamond"/>
              </a:endParaRPr>
            </a:p>
          </p:txBody>
        </p:sp>
        <p:pic>
          <p:nvPicPr>
            <p:cNvPr id="44" name="Picture 43" descr="InsilicoScreening.jpeg">
              <a:extLst>
                <a:ext uri="{FF2B5EF4-FFF2-40B4-BE49-F238E27FC236}">
                  <a16:creationId xmlns:a16="http://schemas.microsoft.com/office/drawing/2014/main" id="{6987423A-6BE0-F749-BA34-3CDF3A9D3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1400" y="15621000"/>
              <a:ext cx="9601200" cy="5565218"/>
            </a:xfrm>
            <a:prstGeom prst="rect">
              <a:avLst/>
            </a:prstGeom>
          </p:spPr>
        </p:pic>
      </p:grpSp>
      <p:sp>
        <p:nvSpPr>
          <p:cNvPr id="46" name="TextBox 45">
            <a:extLst>
              <a:ext uri="{FF2B5EF4-FFF2-40B4-BE49-F238E27FC236}">
                <a16:creationId xmlns:a16="http://schemas.microsoft.com/office/drawing/2014/main" id="{7C6535EC-13CE-2B44-A1D5-B957FA994BE6}"/>
              </a:ext>
            </a:extLst>
          </p:cNvPr>
          <p:cNvSpPr txBox="1"/>
          <p:nvPr/>
        </p:nvSpPr>
        <p:spPr>
          <a:xfrm>
            <a:off x="49552394" y="10246249"/>
            <a:ext cx="10263370" cy="6247864"/>
          </a:xfrm>
          <a:prstGeom prst="rect">
            <a:avLst/>
          </a:prstGeom>
          <a:noFill/>
        </p:spPr>
        <p:txBody>
          <a:bodyPr wrap="square" rtlCol="0">
            <a:spAutoFit/>
          </a:bodyPr>
          <a:lstStyle/>
          <a:p>
            <a:pPr algn="just"/>
            <a:r>
              <a:rPr lang="en-US" sz="2500" b="1" dirty="0" smtClean="0">
                <a:latin typeface="Arial"/>
                <a:cs typeface="Arial"/>
              </a:rPr>
              <a:t>Attractor </a:t>
            </a:r>
            <a:r>
              <a:rPr lang="en-US" sz="2500" b="1" dirty="0" smtClean="0">
                <a:latin typeface="Arial"/>
                <a:cs typeface="Arial"/>
              </a:rPr>
              <a:t>Landscape Estimation and Unsupervised Attractor Classification. </a:t>
            </a:r>
            <a:r>
              <a:rPr lang="en-US" sz="2500" dirty="0" smtClean="0">
                <a:latin typeface="Arial"/>
                <a:cs typeface="Arial"/>
              </a:rPr>
              <a:t>We initialized the network with basal expression levels for MCF10A and MDA-MB-231, and ran SFA to estimate the corresponding attractors. We generated 100,000 random initial states of the system and simulated their corresponding attractors with SFA to estimate the attractor landscape of the network. All attractors were classified with K-Means (</a:t>
            </a:r>
            <a:r>
              <a:rPr lang="en-US" sz="2500" dirty="0" err="1" smtClean="0">
                <a:latin typeface="Arial"/>
                <a:cs typeface="Arial"/>
              </a:rPr>
              <a:t>nstart</a:t>
            </a:r>
            <a:r>
              <a:rPr lang="en-US" sz="2500" dirty="0" smtClean="0">
                <a:latin typeface="Arial"/>
                <a:cs typeface="Arial"/>
              </a:rPr>
              <a:t> = 1000. The MCF10A and MDA-MB-231 attractors appeared in different clusters (</a:t>
            </a:r>
            <a:r>
              <a:rPr lang="en-US" sz="2500" dirty="0" smtClean="0">
                <a:solidFill>
                  <a:srgbClr val="FF0000"/>
                </a:solidFill>
                <a:latin typeface="Arial"/>
                <a:cs typeface="Arial"/>
              </a:rPr>
              <a:t>Fig</a:t>
            </a:r>
            <a:r>
              <a:rPr lang="en-US" sz="2500" dirty="0" smtClean="0">
                <a:latin typeface="Arial"/>
                <a:cs typeface="Arial"/>
              </a:rPr>
              <a:t>).</a:t>
            </a:r>
            <a:endParaRPr lang="en-US" sz="2500" b="1" dirty="0" smtClean="0">
              <a:latin typeface="Arial"/>
              <a:cs typeface="Arial"/>
            </a:endParaRPr>
          </a:p>
          <a:p>
            <a:pPr algn="just"/>
            <a:endParaRPr lang="en-US" sz="2500" b="1" dirty="0" smtClean="0">
              <a:latin typeface="Arial"/>
              <a:cs typeface="Arial"/>
            </a:endParaRPr>
          </a:p>
          <a:p>
            <a:pPr algn="just"/>
            <a:r>
              <a:rPr lang="en-US" sz="2500" b="1" dirty="0" smtClean="0">
                <a:latin typeface="Arial"/>
                <a:cs typeface="Arial"/>
              </a:rPr>
              <a:t>FC Control Analysis. </a:t>
            </a:r>
            <a:r>
              <a:rPr lang="en-US" sz="2500" dirty="0" smtClean="0">
                <a:latin typeface="Arial"/>
                <a:cs typeface="Arial"/>
              </a:rPr>
              <a:t>We identified 6 FC sets in network. Each FC set contained 28 source nodes and 14 FVS nodes. We identified a subset of FVS nodes that were present in all 6 FC set. This FVS subset consists of 11 nodes: MAP2K6, MAP2K3, MAPK1, AURKA, CTNNB1, FOXM1, JUN, RELA, STAT3, TCF3, and AKT1. We applied all (3</a:t>
            </a:r>
            <a:r>
              <a:rPr lang="en-US" sz="2500" baseline="30000" dirty="0" smtClean="0">
                <a:latin typeface="Arial"/>
                <a:cs typeface="Arial"/>
              </a:rPr>
              <a:t>11</a:t>
            </a:r>
            <a:r>
              <a:rPr lang="en-US" sz="2500" dirty="0" smtClean="0">
                <a:latin typeface="Arial"/>
                <a:cs typeface="Arial"/>
              </a:rPr>
              <a:t>=177,147) perturbations on the FVS nodes parting from the cancerous state. </a:t>
            </a:r>
            <a:r>
              <a:rPr lang="en-US" sz="2500" dirty="0" smtClean="0">
                <a:solidFill>
                  <a:srgbClr val="FF0000"/>
                </a:solidFill>
                <a:latin typeface="Arial"/>
                <a:cs typeface="Arial"/>
              </a:rPr>
              <a:t>INCLUDE KNN RESULTS</a:t>
            </a:r>
            <a:endParaRPr lang="en-US" sz="2500" dirty="0">
              <a:solidFill>
                <a:srgbClr val="FF0000"/>
              </a:solidFill>
              <a:latin typeface="Arial"/>
              <a:cs typeface="Arial"/>
            </a:endParaRPr>
          </a:p>
        </p:txBody>
      </p:sp>
      <p:grpSp>
        <p:nvGrpSpPr>
          <p:cNvPr id="50" name="Group 49">
            <a:extLst>
              <a:ext uri="{FF2B5EF4-FFF2-40B4-BE49-F238E27FC236}">
                <a16:creationId xmlns:a16="http://schemas.microsoft.com/office/drawing/2014/main" id="{9842D2F9-A40D-8949-A1F0-C3ABF1D9D3D3}"/>
              </a:ext>
            </a:extLst>
          </p:cNvPr>
          <p:cNvGrpSpPr/>
          <p:nvPr/>
        </p:nvGrpSpPr>
        <p:grpSpPr>
          <a:xfrm>
            <a:off x="37982336" y="4892133"/>
            <a:ext cx="5760490" cy="6984906"/>
            <a:chOff x="26155916" y="27813000"/>
            <a:chExt cx="5760490" cy="6984906"/>
          </a:xfrm>
        </p:grpSpPr>
        <p:pic>
          <p:nvPicPr>
            <p:cNvPr id="51" name="Picture 50" descr="30KNN.jpeg">
              <a:extLst>
                <a:ext uri="{FF2B5EF4-FFF2-40B4-BE49-F238E27FC236}">
                  <a16:creationId xmlns:a16="http://schemas.microsoft.com/office/drawing/2014/main" id="{94235AD3-BDE5-D44B-BFC9-67B33963C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5916" y="27813000"/>
              <a:ext cx="5467084" cy="4953000"/>
            </a:xfrm>
            <a:prstGeom prst="rect">
              <a:avLst/>
            </a:prstGeom>
          </p:spPr>
        </p:pic>
        <p:sp>
          <p:nvSpPr>
            <p:cNvPr id="52" name="Rectangle 51">
              <a:extLst>
                <a:ext uri="{FF2B5EF4-FFF2-40B4-BE49-F238E27FC236}">
                  <a16:creationId xmlns:a16="http://schemas.microsoft.com/office/drawing/2014/main" id="{E2A343BF-85AF-674A-B76A-D4FCB97DF080}"/>
                </a:ext>
              </a:extLst>
            </p:cNvPr>
            <p:cNvSpPr/>
            <p:nvPr/>
          </p:nvSpPr>
          <p:spPr>
            <a:xfrm>
              <a:off x="26494068" y="33043580"/>
              <a:ext cx="5422338" cy="1754326"/>
            </a:xfrm>
            <a:prstGeom prst="rect">
              <a:avLst/>
            </a:prstGeom>
          </p:spPr>
          <p:txBody>
            <a:bodyPr wrap="square">
              <a:spAutoFit/>
            </a:bodyPr>
            <a:lstStyle/>
            <a:p>
              <a:pPr algn="just"/>
              <a:r>
                <a:rPr lang="en-US" sz="1800" b="1" dirty="0">
                  <a:latin typeface="Garamond"/>
                  <a:cs typeface="Garamond"/>
                </a:rPr>
                <a:t>Figure 7. Shifting Resistance Attractor Towards Sensitive Attractor. </a:t>
              </a:r>
              <a:r>
                <a:rPr lang="en-US" sz="1800" dirty="0">
                  <a:latin typeface="Garamond"/>
                  <a:cs typeface="Garamond"/>
                </a:rPr>
                <a:t>Applying the perturbations of FC</a:t>
              </a:r>
              <a:r>
                <a:rPr lang="en-US" sz="1800" baseline="-25000" dirty="0">
                  <a:latin typeface="Garamond"/>
                  <a:cs typeface="Garamond"/>
                </a:rPr>
                <a:t>1</a:t>
              </a:r>
              <a:r>
                <a:rPr lang="en-US" sz="1800" dirty="0">
                  <a:latin typeface="Garamond"/>
                  <a:cs typeface="Garamond"/>
                </a:rPr>
                <a:t> to the system, successfully shifted the resistant associated attractor Res</a:t>
              </a:r>
              <a:r>
                <a:rPr lang="en-US" sz="1800" baseline="-25000" dirty="0">
                  <a:latin typeface="Garamond"/>
                  <a:cs typeface="Garamond"/>
                </a:rPr>
                <a:t>0</a:t>
              </a:r>
              <a:r>
                <a:rPr lang="en-US" sz="1800" dirty="0">
                  <a:latin typeface="Garamond"/>
                  <a:cs typeface="Garamond"/>
                </a:rPr>
                <a:t> to sensitive associated attractor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The classification of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was done via KNN clustering with K=30</a:t>
              </a:r>
            </a:p>
          </p:txBody>
        </p:sp>
      </p:grpSp>
      <p:grpSp>
        <p:nvGrpSpPr>
          <p:cNvPr id="53" name="Group 52">
            <a:extLst>
              <a:ext uri="{FF2B5EF4-FFF2-40B4-BE49-F238E27FC236}">
                <a16:creationId xmlns:a16="http://schemas.microsoft.com/office/drawing/2014/main" id="{BB172A4B-9DBD-5841-AA25-7972A54E736C}"/>
              </a:ext>
            </a:extLst>
          </p:cNvPr>
          <p:cNvGrpSpPr/>
          <p:nvPr/>
        </p:nvGrpSpPr>
        <p:grpSpPr>
          <a:xfrm>
            <a:off x="33278686" y="21719752"/>
            <a:ext cx="10258335" cy="5478423"/>
            <a:chOff x="9795508" y="24468232"/>
            <a:chExt cx="10258335" cy="5478423"/>
          </a:xfrm>
        </p:grpSpPr>
        <p:sp>
          <p:nvSpPr>
            <p:cNvPr id="54" name="Rectangle 53">
              <a:extLst>
                <a:ext uri="{FF2B5EF4-FFF2-40B4-BE49-F238E27FC236}">
                  <a16:creationId xmlns:a16="http://schemas.microsoft.com/office/drawing/2014/main" id="{91E32456-969D-A645-A2BB-3F924AE51CE3}"/>
                </a:ext>
              </a:extLst>
            </p:cNvPr>
            <p:cNvSpPr/>
            <p:nvPr/>
          </p:nvSpPr>
          <p:spPr>
            <a:xfrm>
              <a:off x="9795508" y="24468232"/>
              <a:ext cx="10258335" cy="5478423"/>
            </a:xfrm>
            <a:prstGeom prst="rect">
              <a:avLst/>
            </a:prstGeom>
          </p:spPr>
          <p:txBody>
            <a:bodyPr wrap="square">
              <a:spAutoFit/>
            </a:bodyPr>
            <a:lstStyle/>
            <a:p>
              <a:pPr algn="just"/>
              <a:r>
                <a:rPr lang="en-US" sz="2500" dirty="0">
                  <a:latin typeface="Arial"/>
                  <a:cs typeface="Arial"/>
                </a:rPr>
                <a:t>An example of a combination of perturbations on the FVS subset that can shift from Resistant to the Sensitive Attractor is:</a:t>
              </a:r>
            </a:p>
            <a:p>
              <a:pPr algn="just"/>
              <a:endParaRPr lang="en-US" sz="2500" dirty="0">
                <a:latin typeface="Arial"/>
                <a:cs typeface="Arial"/>
              </a:endParaRPr>
            </a:p>
            <a:p>
              <a:r>
                <a:rPr lang="en-US" sz="2500" dirty="0">
                  <a:latin typeface="Arial"/>
                  <a:cs typeface="Arial"/>
                </a:rPr>
                <a:t>                       Downregulation: CREB1,CUX1, PAX5, TWIST1</a:t>
              </a:r>
            </a:p>
            <a:p>
              <a:r>
                <a:rPr lang="en-US" sz="2500" dirty="0">
                  <a:latin typeface="Arial"/>
                  <a:cs typeface="Arial"/>
                </a:rPr>
                <a:t>                       Upregulation: RBPJ</a:t>
              </a:r>
            </a:p>
            <a:p>
              <a:endParaRPr lang="en-US" sz="2500" dirty="0">
                <a:latin typeface="Arial"/>
                <a:cs typeface="Arial"/>
              </a:endParaRPr>
            </a:p>
            <a:p>
              <a:pPr algn="just"/>
              <a:r>
                <a:rPr lang="en-US" sz="2500" dirty="0">
                  <a:latin typeface="Arial"/>
                  <a:cs typeface="Arial"/>
                </a:rPr>
                <a:t>TWIST1 has been shown to increase </a:t>
              </a:r>
              <a:r>
                <a:rPr lang="en-US" sz="2500" dirty="0" err="1">
                  <a:latin typeface="Arial"/>
                  <a:cs typeface="Arial"/>
                </a:rPr>
                <a:t>Cisplatin</a:t>
              </a:r>
              <a:r>
                <a:rPr lang="en-US" sz="2500" dirty="0">
                  <a:latin typeface="Arial"/>
                  <a:cs typeface="Arial"/>
                </a:rPr>
                <a:t> resistance</a:t>
              </a:r>
              <a:r>
                <a:rPr lang="en-US" sz="2500" baseline="30000" dirty="0">
                  <a:latin typeface="Arial"/>
                  <a:cs typeface="Arial"/>
                </a:rPr>
                <a:t>20</a:t>
              </a:r>
              <a:r>
                <a:rPr lang="en-US" sz="2500" dirty="0">
                  <a:latin typeface="Arial"/>
                  <a:cs typeface="Arial"/>
                </a:rPr>
                <a:t>. CREB1 is a member of  CBP/</a:t>
              </a:r>
              <a:r>
                <a:rPr lang="en-US" sz="2500" dirty="0" err="1">
                  <a:latin typeface="Arial"/>
                  <a:cs typeface="Arial"/>
                </a:rPr>
                <a:t>ß</a:t>
              </a:r>
              <a:r>
                <a:rPr lang="en-US" sz="2500" dirty="0">
                  <a:latin typeface="Arial"/>
                  <a:cs typeface="Arial"/>
                </a:rPr>
                <a:t>-catenin/FOXM1  transcriptional complex and it was shown to be a molecular driver of TNBC</a:t>
              </a:r>
              <a:r>
                <a:rPr lang="en-US" sz="2500" baseline="30000" dirty="0">
                  <a:latin typeface="Arial"/>
                  <a:cs typeface="Arial"/>
                </a:rPr>
                <a:t>21</a:t>
              </a:r>
              <a:r>
                <a:rPr lang="en-US" sz="2500" dirty="0">
                  <a:latin typeface="Arial"/>
                  <a:cs typeface="Arial"/>
                </a:rPr>
                <a:t>. CUX1 expression may lead to TNBC via repression of the estrogen receptor alpha</a:t>
              </a:r>
              <a:r>
                <a:rPr lang="en-US" sz="2500" baseline="30000" dirty="0">
                  <a:latin typeface="Arial"/>
                  <a:cs typeface="Arial"/>
                </a:rPr>
                <a:t>22</a:t>
              </a:r>
              <a:r>
                <a:rPr lang="en-US" sz="2500" dirty="0">
                  <a:latin typeface="Arial"/>
                  <a:cs typeface="Arial"/>
                </a:rPr>
                <a:t>. Finally, inhibition of PAX5 increased </a:t>
              </a:r>
              <a:r>
                <a:rPr lang="en-US" sz="2500" dirty="0" err="1">
                  <a:latin typeface="Arial"/>
                  <a:cs typeface="Arial"/>
                </a:rPr>
                <a:t>cisplatin</a:t>
              </a:r>
              <a:r>
                <a:rPr lang="en-US" sz="2500" dirty="0">
                  <a:latin typeface="Arial"/>
                  <a:cs typeface="Arial"/>
                </a:rPr>
                <a:t> sensitivity in bladder cancer cells.</a:t>
              </a:r>
            </a:p>
            <a:p>
              <a:pPr algn="just"/>
              <a:endParaRPr lang="en-US" sz="2500" dirty="0">
                <a:latin typeface="Arial"/>
                <a:cs typeface="Arial"/>
              </a:endParaRPr>
            </a:p>
            <a:p>
              <a:pPr algn="just"/>
              <a:r>
                <a:rPr lang="en-US" sz="2500" dirty="0">
                  <a:latin typeface="Arial"/>
                  <a:cs typeface="Arial"/>
                </a:rPr>
                <a:t>The Resistant associated </a:t>
              </a:r>
              <a:r>
                <a:rPr lang="en-US" sz="2500" dirty="0" smtClean="0">
                  <a:latin typeface="Arial"/>
                  <a:cs typeface="Arial"/>
                </a:rPr>
                <a:t>attractors </a:t>
              </a:r>
              <a:r>
                <a:rPr lang="en-US" sz="2500" dirty="0">
                  <a:latin typeface="Arial"/>
                  <a:cs typeface="Arial"/>
                </a:rPr>
                <a:t>and the newly shifted Sensitive associated attractor are shown in Fig 8.</a:t>
              </a:r>
            </a:p>
          </p:txBody>
        </p:sp>
        <p:sp>
          <p:nvSpPr>
            <p:cNvPr id="55" name="TextBox 54">
              <a:extLst>
                <a:ext uri="{FF2B5EF4-FFF2-40B4-BE49-F238E27FC236}">
                  <a16:creationId xmlns:a16="http://schemas.microsoft.com/office/drawing/2014/main" id="{31CE57C9-2DF6-D54B-9399-D7572FD00E6E}"/>
                </a:ext>
              </a:extLst>
            </p:cNvPr>
            <p:cNvSpPr txBox="1"/>
            <p:nvPr/>
          </p:nvSpPr>
          <p:spPr>
            <a:xfrm>
              <a:off x="9923646" y="25424192"/>
              <a:ext cx="2133600" cy="1107996"/>
            </a:xfrm>
            <a:prstGeom prst="rect">
              <a:avLst/>
            </a:prstGeom>
            <a:noFill/>
          </p:spPr>
          <p:txBody>
            <a:bodyPr wrap="square" rtlCol="0">
              <a:spAutoFit/>
            </a:bodyPr>
            <a:lstStyle/>
            <a:p>
              <a:r>
                <a:rPr lang="en-US" sz="6600" dirty="0"/>
                <a:t>FC</a:t>
              </a:r>
              <a:r>
                <a:rPr lang="en-US" sz="6600" baseline="-25000" dirty="0"/>
                <a:t>1</a:t>
              </a:r>
              <a:r>
                <a:rPr lang="en-US" sz="6600" dirty="0"/>
                <a:t>={ </a:t>
              </a:r>
            </a:p>
          </p:txBody>
        </p:sp>
        <p:sp>
          <p:nvSpPr>
            <p:cNvPr id="56" name="TextBox 55">
              <a:extLst>
                <a:ext uri="{FF2B5EF4-FFF2-40B4-BE49-F238E27FC236}">
                  <a16:creationId xmlns:a16="http://schemas.microsoft.com/office/drawing/2014/main" id="{9B7B0B40-6454-8947-8637-42866AA8768D}"/>
                </a:ext>
              </a:extLst>
            </p:cNvPr>
            <p:cNvSpPr txBox="1"/>
            <p:nvPr/>
          </p:nvSpPr>
          <p:spPr>
            <a:xfrm>
              <a:off x="18672625" y="25424192"/>
              <a:ext cx="685800" cy="1107996"/>
            </a:xfrm>
            <a:prstGeom prst="rect">
              <a:avLst/>
            </a:prstGeom>
            <a:noFill/>
          </p:spPr>
          <p:txBody>
            <a:bodyPr wrap="square" rtlCol="0">
              <a:spAutoFit/>
            </a:bodyPr>
            <a:lstStyle/>
            <a:p>
              <a:r>
                <a:rPr lang="en-US" sz="6600" dirty="0"/>
                <a:t>}</a:t>
              </a:r>
            </a:p>
          </p:txBody>
        </p:sp>
      </p:grpSp>
      <p:sp>
        <p:nvSpPr>
          <p:cNvPr id="59" name="object 37">
            <a:extLst>
              <a:ext uri="{FF2B5EF4-FFF2-40B4-BE49-F238E27FC236}">
                <a16:creationId xmlns:a16="http://schemas.microsoft.com/office/drawing/2014/main" id="{0C740079-204C-A846-8164-018F7CEAF6DA}"/>
              </a:ext>
            </a:extLst>
          </p:cNvPr>
          <p:cNvSpPr txBox="1"/>
          <p:nvPr/>
        </p:nvSpPr>
        <p:spPr>
          <a:xfrm>
            <a:off x="33278687" y="28529900"/>
            <a:ext cx="10069646" cy="3870720"/>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the CL TNBC signaling network. Based on preliminary data, we were able to capture known </a:t>
            </a:r>
            <a:r>
              <a:rPr lang="en-US" sz="2500" dirty="0" smtClean="0">
                <a:latin typeface="Arial" panose="020B0604020202020204" pitchFamily="34" charset="0"/>
                <a:cs typeface="Arial" panose="020B0604020202020204" pitchFamily="34" charset="0"/>
              </a:rPr>
              <a:t>CL TNBC  </a:t>
            </a:r>
            <a:r>
              <a:rPr lang="en-US" sz="2500" dirty="0">
                <a:latin typeface="Arial" panose="020B0604020202020204" pitchFamily="34" charset="0"/>
                <a:cs typeface="Arial" panose="020B0604020202020204" pitchFamily="34" charset="0"/>
              </a:rPr>
              <a:t>dysregulated genes, </a:t>
            </a:r>
            <a:r>
              <a:rPr lang="en-US" sz="2500" dirty="0" smtClean="0">
                <a:latin typeface="Arial" panose="020B0604020202020204" pitchFamily="34" charset="0"/>
                <a:cs typeface="Arial" panose="020B0604020202020204" pitchFamily="34" charset="0"/>
              </a:rPr>
              <a:t>as well as genes related to EMT and </a:t>
            </a:r>
            <a:r>
              <a:rPr lang="en-US" sz="2500" dirty="0" err="1" smtClean="0">
                <a:latin typeface="Arial" panose="020B0604020202020204" pitchFamily="34" charset="0"/>
                <a:cs typeface="Arial" panose="020B0604020202020204" pitchFamily="34" charset="0"/>
              </a:rPr>
              <a:t>Stemness</a:t>
            </a:r>
            <a:r>
              <a:rPr lang="en-US" sz="2500" dirty="0" smtClean="0">
                <a:latin typeface="Arial" panose="020B0604020202020204" pitchFamily="34" charset="0"/>
                <a:cs typeface="Arial" panose="020B0604020202020204" pitchFamily="34" charset="0"/>
              </a:rPr>
              <a:t>.</a:t>
            </a:r>
            <a:endParaRPr lang="en-US" sz="2500" dirty="0" smtClean="0">
              <a:latin typeface="Arial" panose="020B0604020202020204" pitchFamily="34" charset="0"/>
              <a:cs typeface="Arial" panose="020B0604020202020204" pitchFamily="34" charset="0"/>
            </a:endParaRPr>
          </a:p>
          <a:p>
            <a:pPr algn="just"/>
            <a:r>
              <a:rPr lang="en-US" sz="2500" dirty="0" smtClean="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 </a:t>
            </a:r>
            <a:r>
              <a:rPr lang="en-US" sz="2500" dirty="0">
                <a:latin typeface="Arial" panose="020B0604020202020204" pitchFamily="34" charset="0"/>
                <a:cs typeface="Arial" panose="020B0604020202020204" pitchFamily="34" charset="0"/>
              </a:rPr>
              <a:t>perturbation screenings did generate different Tumor Reversion Sets.</a:t>
            </a:r>
          </a:p>
          <a:p>
            <a:pPr algn="just"/>
            <a:r>
              <a:rPr lang="en-US" sz="2500" dirty="0">
                <a:latin typeface="Arial" panose="020B0604020202020204" pitchFamily="34" charset="0"/>
                <a:cs typeface="Arial" panose="020B0604020202020204" pitchFamily="34" charset="0"/>
              </a:rPr>
              <a:t>Future work includes the prioritize of FC sets to select few top sets for experimental validation. Finally, we plan to extend our analysis with dynamical modeling to compare results or possibly to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3278686" y="27420216"/>
            <a:ext cx="10069646"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6348519" y="27534360"/>
            <a:ext cx="3929981"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700" y="6663540"/>
            <a:ext cx="2125980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609598"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4" name="object 12">
            <a:extLst>
              <a:ext uri="{FF2B5EF4-FFF2-40B4-BE49-F238E27FC236}">
                <a16:creationId xmlns:a16="http://schemas.microsoft.com/office/drawing/2014/main" id="{EF2B5282-0FE9-CB43-B777-F3F45E6ECFA1}"/>
              </a:ext>
            </a:extLst>
          </p:cNvPr>
          <p:cNvSpPr/>
          <p:nvPr/>
        </p:nvSpPr>
        <p:spPr>
          <a:xfrm>
            <a:off x="11320706" y="27118551"/>
            <a:ext cx="21223638"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69" name="object 13">
            <a:extLst>
              <a:ext uri="{FF2B5EF4-FFF2-40B4-BE49-F238E27FC236}">
                <a16:creationId xmlns:a16="http://schemas.microsoft.com/office/drawing/2014/main" id="{B9096B57-3DE5-DB4B-B75F-44227FAD716E}"/>
              </a:ext>
            </a:extLst>
          </p:cNvPr>
          <p:cNvSpPr txBox="1"/>
          <p:nvPr/>
        </p:nvSpPr>
        <p:spPr>
          <a:xfrm>
            <a:off x="19930679" y="6735016"/>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sp>
        <p:nvSpPr>
          <p:cNvPr id="72" name="object 13">
            <a:extLst>
              <a:ext uri="{FF2B5EF4-FFF2-40B4-BE49-F238E27FC236}">
                <a16:creationId xmlns:a16="http://schemas.microsoft.com/office/drawing/2014/main" id="{7C96395F-60A4-5746-A4D3-EB9B0EDDDF48}"/>
              </a:ext>
            </a:extLst>
          </p:cNvPr>
          <p:cNvSpPr txBox="1"/>
          <p:nvPr/>
        </p:nvSpPr>
        <p:spPr>
          <a:xfrm>
            <a:off x="17793832" y="27190028"/>
            <a:ext cx="8277386" cy="832104"/>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RESULTS</a:t>
            </a:r>
            <a:endParaRPr sz="4300" dirty="0">
              <a:latin typeface="Acumin Pro"/>
              <a:cs typeface="Acumin Pro"/>
            </a:endParaRPr>
          </a:p>
        </p:txBody>
      </p:sp>
      <p:grpSp>
        <p:nvGrpSpPr>
          <p:cNvPr id="73" name="Group 72">
            <a:extLst>
              <a:ext uri="{FF2B5EF4-FFF2-40B4-BE49-F238E27FC236}">
                <a16:creationId xmlns:a16="http://schemas.microsoft.com/office/drawing/2014/main" id="{E36E2827-6170-5540-8279-785E7EAECD98}"/>
              </a:ext>
            </a:extLst>
          </p:cNvPr>
          <p:cNvGrpSpPr>
            <a:grpSpLocks noChangeAspect="1"/>
          </p:cNvGrpSpPr>
          <p:nvPr/>
        </p:nvGrpSpPr>
        <p:grpSpPr>
          <a:xfrm>
            <a:off x="642441" y="17994102"/>
            <a:ext cx="10068186" cy="7401612"/>
            <a:chOff x="1631182" y="32411551"/>
            <a:chExt cx="8000999" cy="5331722"/>
          </a:xfrm>
        </p:grpSpPr>
        <p:pic>
          <p:nvPicPr>
            <p:cNvPr id="75" name="Picture 74" descr="epigenetic landscape to control figure.jpg">
              <a:extLst>
                <a:ext uri="{FF2B5EF4-FFF2-40B4-BE49-F238E27FC236}">
                  <a16:creationId xmlns:a16="http://schemas.microsoft.com/office/drawing/2014/main" id="{B6B83297-5624-A547-B70A-EE5A334884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1182" y="32411551"/>
              <a:ext cx="8000999" cy="4472302"/>
            </a:xfrm>
            <a:prstGeom prst="rect">
              <a:avLst/>
            </a:prstGeom>
          </p:spPr>
        </p:pic>
        <p:sp>
          <p:nvSpPr>
            <p:cNvPr id="74" name="object 59">
              <a:extLst>
                <a:ext uri="{FF2B5EF4-FFF2-40B4-BE49-F238E27FC236}">
                  <a16:creationId xmlns:a16="http://schemas.microsoft.com/office/drawing/2014/main" id="{D83CC5EE-4CA8-214B-9CEF-E54DE2350358}"/>
                </a:ext>
              </a:extLst>
            </p:cNvPr>
            <p:cNvSpPr txBox="1"/>
            <p:nvPr/>
          </p:nvSpPr>
          <p:spPr>
            <a:xfrm>
              <a:off x="1631182" y="37132187"/>
              <a:ext cx="8000999" cy="611086"/>
            </a:xfrm>
            <a:prstGeom prst="rect">
              <a:avLst/>
            </a:prstGeom>
          </p:spPr>
          <p:txBody>
            <a:bodyPr vert="horz" wrap="square" lIns="0" tIns="25874" rIns="0" bIns="0" rtlCol="0">
              <a:spAutoFit/>
            </a:bodyPr>
            <a:lstStyle/>
            <a:p>
              <a:r>
                <a:rPr lang="en-US" sz="1800" b="1" dirty="0">
                  <a:latin typeface="Arial"/>
                  <a:cs typeface="Arial"/>
                </a:rPr>
                <a:t>Figure 1. Waddington’s Epigenetic Landscape and Optimal Control on State Space Portrait</a:t>
              </a:r>
            </a:p>
          </p:txBody>
        </p:sp>
      </p:grpSp>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11414821" y="8674993"/>
            <a:ext cx="21061558" cy="670877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8"/>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9"/>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5112960" y="14977338"/>
              <a:ext cx="949715" cy="66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7647" y1="73077" x2="67647" y2="73077"/>
                        </a14:backgroundRemoval>
                      </a14:imgEffect>
                    </a14:imgLayer>
                  </a14:imgProps>
                </a:ext>
              </a:extLst>
            </a:blip>
            <a:stretch>
              <a:fillRect/>
            </a:stretch>
          </p:blipFill>
          <p:spPr>
            <a:xfrm rot="5400000">
              <a:off x="35506126" y="14502069"/>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12"/>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13"/>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3" y="12232640"/>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4"/>
            <a:stretch>
              <a:fillRect/>
            </a:stretch>
          </p:blipFill>
          <p:spPr>
            <a:xfrm>
              <a:off x="27588553" y="12990830"/>
              <a:ext cx="4889500" cy="3543300"/>
            </a:xfrm>
            <a:prstGeom prst="rect">
              <a:avLst/>
            </a:prstGeom>
          </p:spPr>
        </p:pic>
      </p:grpSp>
      <p:grpSp>
        <p:nvGrpSpPr>
          <p:cNvPr id="180" name="Group 179">
            <a:extLst>
              <a:ext uri="{FF2B5EF4-FFF2-40B4-BE49-F238E27FC236}">
                <a16:creationId xmlns:a16="http://schemas.microsoft.com/office/drawing/2014/main" id="{88743EB9-5C0B-ED40-BBDD-103870AFC24B}"/>
              </a:ext>
            </a:extLst>
          </p:cNvPr>
          <p:cNvGrpSpPr/>
          <p:nvPr/>
        </p:nvGrpSpPr>
        <p:grpSpPr>
          <a:xfrm>
            <a:off x="11364702" y="14868073"/>
            <a:ext cx="8436776" cy="5923694"/>
            <a:chOff x="25112401" y="12391396"/>
            <a:chExt cx="7428668" cy="5127204"/>
          </a:xfrm>
        </p:grpSpPr>
        <p:sp>
          <p:nvSpPr>
            <p:cNvPr id="35" name="object 59">
              <a:extLst>
                <a:ext uri="{FF2B5EF4-FFF2-40B4-BE49-F238E27FC236}">
                  <a16:creationId xmlns:a16="http://schemas.microsoft.com/office/drawing/2014/main" id="{08768E72-2E6F-634C-9E84-6443CA676EDD}"/>
                </a:ext>
              </a:extLst>
            </p:cNvPr>
            <p:cNvSpPr txBox="1"/>
            <p:nvPr/>
          </p:nvSpPr>
          <p:spPr>
            <a:xfrm>
              <a:off x="25112401" y="17045344"/>
              <a:ext cx="7349154" cy="473256"/>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Attractor landscape including the associated attractors for the 2 conditions of interest: Cancerous (Ca) and Normal (Norm)</a:t>
              </a:r>
              <a:endParaRPr lang="en-US" sz="1800" dirty="0">
                <a:latin typeface="Garamond"/>
                <a:cs typeface="Garamond"/>
              </a:endParaRPr>
            </a:p>
          </p:txBody>
        </p:sp>
        <p:grpSp>
          <p:nvGrpSpPr>
            <p:cNvPr id="160" name="Group 159">
              <a:extLst>
                <a:ext uri="{FF2B5EF4-FFF2-40B4-BE49-F238E27FC236}">
                  <a16:creationId xmlns:a16="http://schemas.microsoft.com/office/drawing/2014/main" id="{8753578E-B7E9-944D-B5B6-38CE2CE7AC3C}"/>
                </a:ext>
              </a:extLst>
            </p:cNvPr>
            <p:cNvGrpSpPr>
              <a:grpSpLocks noChangeAspect="1"/>
            </p:cNvGrpSpPr>
            <p:nvPr/>
          </p:nvGrpSpPr>
          <p:grpSpPr>
            <a:xfrm>
              <a:off x="25126338" y="12391396"/>
              <a:ext cx="7414731" cy="4531057"/>
              <a:chOff x="21891009" y="17032406"/>
              <a:chExt cx="7414731" cy="4531057"/>
            </a:xfrm>
          </p:grpSpPr>
          <p:grpSp>
            <p:nvGrpSpPr>
              <p:cNvPr id="161" name="Group 160">
                <a:extLst>
                  <a:ext uri="{FF2B5EF4-FFF2-40B4-BE49-F238E27FC236}">
                    <a16:creationId xmlns:a16="http://schemas.microsoft.com/office/drawing/2014/main" id="{783552AC-2DB4-E04C-BA64-7C01CB1B4002}"/>
                  </a:ext>
                </a:extLst>
              </p:cNvPr>
              <p:cNvGrpSpPr>
                <a:grpSpLocks noChangeAspect="1"/>
              </p:cNvGrpSpPr>
              <p:nvPr/>
            </p:nvGrpSpPr>
            <p:grpSpPr>
              <a:xfrm>
                <a:off x="22001228" y="17172717"/>
                <a:ext cx="7304512" cy="4275700"/>
                <a:chOff x="3066787" y="1803878"/>
                <a:chExt cx="8158824" cy="4775770"/>
              </a:xfrm>
            </p:grpSpPr>
            <p:pic>
              <p:nvPicPr>
                <p:cNvPr id="163" name="Picture 162">
                  <a:extLst>
                    <a:ext uri="{FF2B5EF4-FFF2-40B4-BE49-F238E27FC236}">
                      <a16:creationId xmlns:a16="http://schemas.microsoft.com/office/drawing/2014/main" id="{61CB9D12-570A-2641-9405-DA2288CB14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64" name="Picture 163">
                  <a:extLst>
                    <a:ext uri="{FF2B5EF4-FFF2-40B4-BE49-F238E27FC236}">
                      <a16:creationId xmlns:a16="http://schemas.microsoft.com/office/drawing/2014/main" id="{9BC589E5-4183-A448-BA0D-D61BEE614F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47173" y="4272015"/>
                  <a:ext cx="1397633" cy="1414477"/>
                </a:xfrm>
                <a:prstGeom prst="rect">
                  <a:avLst/>
                </a:prstGeom>
                <a:ln w="76200" cap="sq" cmpd="thickThin">
                  <a:solidFill>
                    <a:srgbClr val="FF2D9F"/>
                  </a:solidFill>
                  <a:prstDash val="solid"/>
                  <a:miter lim="800000"/>
                </a:ln>
                <a:effectLst>
                  <a:innerShdw blurRad="76200">
                    <a:srgbClr val="000000"/>
                  </a:innerShdw>
                </a:effectLst>
              </p:spPr>
            </p:pic>
            <p:pic>
              <p:nvPicPr>
                <p:cNvPr id="165" name="Picture 164">
                  <a:extLst>
                    <a:ext uri="{FF2B5EF4-FFF2-40B4-BE49-F238E27FC236}">
                      <a16:creationId xmlns:a16="http://schemas.microsoft.com/office/drawing/2014/main" id="{85DFD7EF-5300-754D-A57A-F84DE1724E2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44608" y="1906012"/>
                  <a:ext cx="1402764" cy="1419669"/>
                </a:xfrm>
                <a:prstGeom prst="rect">
                  <a:avLst/>
                </a:prstGeom>
                <a:ln w="76200" cap="sq" cmpd="thickThin">
                  <a:solidFill>
                    <a:srgbClr val="564B94"/>
                  </a:solidFill>
                  <a:prstDash val="solid"/>
                  <a:miter lim="800000"/>
                </a:ln>
                <a:effectLst>
                  <a:innerShdw blurRad="76200">
                    <a:srgbClr val="000000"/>
                  </a:innerShdw>
                </a:effectLst>
              </p:spPr>
            </p:pic>
            <p:pic>
              <p:nvPicPr>
                <p:cNvPr id="166" name="Picture 165">
                  <a:extLst>
                    <a:ext uri="{FF2B5EF4-FFF2-40B4-BE49-F238E27FC236}">
                      <a16:creationId xmlns:a16="http://schemas.microsoft.com/office/drawing/2014/main" id="{50966D7C-A1E3-B84B-83E7-94A1117651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34791" y="1906383"/>
                  <a:ext cx="1402764" cy="1419669"/>
                </a:xfrm>
                <a:prstGeom prst="rect">
                  <a:avLst/>
                </a:prstGeom>
                <a:ln w="76200" cap="sq" cmpd="thickThin">
                  <a:solidFill>
                    <a:srgbClr val="7AD4B5"/>
                  </a:solidFill>
                  <a:prstDash val="solid"/>
                  <a:miter lim="800000"/>
                </a:ln>
                <a:effectLst>
                  <a:innerShdw blurRad="76200">
                    <a:srgbClr val="000000"/>
                  </a:innerShdw>
                </a:effectLst>
              </p:spPr>
            </p:pic>
            <p:cxnSp>
              <p:nvCxnSpPr>
                <p:cNvPr id="167" name="Straight Connector 166">
                  <a:extLst>
                    <a:ext uri="{FF2B5EF4-FFF2-40B4-BE49-F238E27FC236}">
                      <a16:creationId xmlns:a16="http://schemas.microsoft.com/office/drawing/2014/main" id="{AD8B0BD5-047D-4F49-90F3-3390B3EAEB10}"/>
                    </a:ext>
                  </a:extLst>
                </p:cNvPr>
                <p:cNvCxnSpPr>
                  <a:cxnSpLocks/>
                </p:cNvCxnSpPr>
                <p:nvPr/>
              </p:nvCxnSpPr>
              <p:spPr>
                <a:xfrm flipH="1">
                  <a:off x="8411123" y="1803878"/>
                  <a:ext cx="1047243" cy="64675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8" name="Straight Connector 167">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28254" cy="75825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9" name="Straight Connector 168">
                  <a:extLst>
                    <a:ext uri="{FF2B5EF4-FFF2-40B4-BE49-F238E27FC236}">
                      <a16:creationId xmlns:a16="http://schemas.microsoft.com/office/drawing/2014/main" id="{30052CCF-D56D-DE4F-8769-E220B183A960}"/>
                    </a:ext>
                  </a:extLst>
                </p:cNvPr>
                <p:cNvCxnSpPr>
                  <a:cxnSpLocks/>
                </p:cNvCxnSpPr>
                <p:nvPr/>
              </p:nvCxnSpPr>
              <p:spPr>
                <a:xfrm flipH="1">
                  <a:off x="4605547" y="2522888"/>
                  <a:ext cx="627712" cy="8761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70" name="Straight Connector 169">
                  <a:extLst>
                    <a:ext uri="{FF2B5EF4-FFF2-40B4-BE49-F238E27FC236}">
                      <a16:creationId xmlns:a16="http://schemas.microsoft.com/office/drawing/2014/main" id="{9B3EE1BE-B78A-5A41-BD15-442B9BD8CC29}"/>
                    </a:ext>
                  </a:extLst>
                </p:cNvPr>
                <p:cNvCxnSpPr>
                  <a:cxnSpLocks/>
                </p:cNvCxnSpPr>
                <p:nvPr/>
              </p:nvCxnSpPr>
              <p:spPr>
                <a:xfrm flipH="1" flipV="1">
                  <a:off x="8855186" y="4996809"/>
                  <a:ext cx="603173" cy="76820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71" name="Straight Connector 170">
                  <a:extLst>
                    <a:ext uri="{FF2B5EF4-FFF2-40B4-BE49-F238E27FC236}">
                      <a16:creationId xmlns:a16="http://schemas.microsoft.com/office/drawing/2014/main" id="{504F3F04-F411-BC46-808D-68BBEBCFBCD6}"/>
                    </a:ext>
                  </a:extLst>
                </p:cNvPr>
                <p:cNvCxnSpPr>
                  <a:cxnSpLocks/>
                </p:cNvCxnSpPr>
                <p:nvPr/>
              </p:nvCxnSpPr>
              <p:spPr>
                <a:xfrm flipV="1">
                  <a:off x="8855186" y="4220584"/>
                  <a:ext cx="603173" cy="60499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72" name="Straight Connector 171">
                  <a:extLst>
                    <a:ext uri="{FF2B5EF4-FFF2-40B4-BE49-F238E27FC236}">
                      <a16:creationId xmlns:a16="http://schemas.microsoft.com/office/drawing/2014/main" id="{6702D20A-009F-034B-8C88-2A72E8CE03C4}"/>
                    </a:ext>
                  </a:extLst>
                </p:cNvPr>
                <p:cNvCxnSpPr>
                  <a:cxnSpLocks/>
                </p:cNvCxnSpPr>
                <p:nvPr/>
              </p:nvCxnSpPr>
              <p:spPr>
                <a:xfrm>
                  <a:off x="4664328" y="1906012"/>
                  <a:ext cx="568931" cy="4663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73" name="TextBox 172">
                  <a:extLst>
                    <a:ext uri="{FF2B5EF4-FFF2-40B4-BE49-F238E27FC236}">
                      <a16:creationId xmlns:a16="http://schemas.microsoft.com/office/drawing/2014/main" id="{A967F9BC-369A-EF46-B07A-23327B3AE177}"/>
                    </a:ext>
                  </a:extLst>
                </p:cNvPr>
                <p:cNvSpPr txBox="1"/>
                <p:nvPr/>
              </p:nvSpPr>
              <p:spPr>
                <a:xfrm>
                  <a:off x="9340688" y="3365849"/>
                  <a:ext cx="1810604" cy="7219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74" name="Rectangle 173">
                  <a:extLst>
                    <a:ext uri="{FF2B5EF4-FFF2-40B4-BE49-F238E27FC236}">
                      <a16:creationId xmlns:a16="http://schemas.microsoft.com/office/drawing/2014/main" id="{376D6721-7846-CE49-B3EC-BC051822A611}"/>
                    </a:ext>
                  </a:extLst>
                </p:cNvPr>
                <p:cNvSpPr/>
                <p:nvPr/>
              </p:nvSpPr>
              <p:spPr>
                <a:xfrm>
                  <a:off x="7413180" y="2950248"/>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18B9B762-065B-4444-81ED-68CAFDD36369}"/>
                    </a:ext>
                  </a:extLst>
                </p:cNvPr>
                <p:cNvSpPr/>
                <p:nvPr/>
              </p:nvSpPr>
              <p:spPr>
                <a:xfrm>
                  <a:off x="9266369" y="5857725"/>
                  <a:ext cx="1959242"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76" name="Rectangle 175">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77" name="Rectangle 176">
                  <a:extLst>
                    <a:ext uri="{FF2B5EF4-FFF2-40B4-BE49-F238E27FC236}">
                      <a16:creationId xmlns:a16="http://schemas.microsoft.com/office/drawing/2014/main" id="{EFAB9C1F-3799-824F-8C4A-74CEFFC9E8ED}"/>
                    </a:ext>
                  </a:extLst>
                </p:cNvPr>
                <p:cNvSpPr/>
                <p:nvPr/>
              </p:nvSpPr>
              <p:spPr>
                <a:xfrm>
                  <a:off x="5073959" y="3224136"/>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C8365EC5-CDBC-C049-A165-3686F7841FA2}"/>
                    </a:ext>
                  </a:extLst>
                </p:cNvPr>
                <p:cNvSpPr/>
                <p:nvPr/>
              </p:nvSpPr>
              <p:spPr>
                <a:xfrm>
                  <a:off x="6845756" y="4847456"/>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sp>
            <p:nvSpPr>
              <p:cNvPr id="162" name="Frame 161">
                <a:extLst>
                  <a:ext uri="{FF2B5EF4-FFF2-40B4-BE49-F238E27FC236}">
                    <a16:creationId xmlns:a16="http://schemas.microsoft.com/office/drawing/2014/main" id="{17CBFF61-8166-814C-AB8C-062CBB87A54E}"/>
                  </a:ext>
                </a:extLst>
              </p:cNvPr>
              <p:cNvSpPr/>
              <p:nvPr/>
            </p:nvSpPr>
            <p:spPr>
              <a:xfrm>
                <a:off x="21891009" y="17032406"/>
                <a:ext cx="7335217" cy="4531057"/>
              </a:xfrm>
              <a:prstGeom prst="frame">
                <a:avLst>
                  <a:gd name="adj1" fmla="val 452"/>
                </a:avLst>
              </a:prstGeom>
              <a:gradFill>
                <a:gsLst>
                  <a:gs pos="0">
                    <a:schemeClr val="bg2">
                      <a:lumMod val="75000"/>
                    </a:schemeClr>
                  </a:gs>
                  <a:gs pos="99000">
                    <a:schemeClr val="accent1">
                      <a:lumMod val="20000"/>
                      <a:lumOff val="80000"/>
                    </a:schemeClr>
                  </a:gs>
                </a:gsLst>
                <a:lin ang="5400000" scaled="1"/>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6" name="Group 35">
            <a:extLst>
              <a:ext uri="{FF2B5EF4-FFF2-40B4-BE49-F238E27FC236}">
                <a16:creationId xmlns:a16="http://schemas.microsoft.com/office/drawing/2014/main" id="{A0B367F8-A096-CD4E-8B5C-84A64739A3C4}"/>
              </a:ext>
            </a:extLst>
          </p:cNvPr>
          <p:cNvGrpSpPr>
            <a:grpSpLocks noChangeAspect="1"/>
          </p:cNvGrpSpPr>
          <p:nvPr/>
        </p:nvGrpSpPr>
        <p:grpSpPr>
          <a:xfrm>
            <a:off x="13700068" y="21155997"/>
            <a:ext cx="5582592" cy="5506264"/>
            <a:chOff x="22675406" y="13169314"/>
            <a:chExt cx="4223194" cy="4165452"/>
          </a:xfrm>
        </p:grpSpPr>
        <p:sp>
          <p:nvSpPr>
            <p:cNvPr id="38" name="Rectangle 37">
              <a:extLst>
                <a:ext uri="{FF2B5EF4-FFF2-40B4-BE49-F238E27FC236}">
                  <a16:creationId xmlns:a16="http://schemas.microsoft.com/office/drawing/2014/main" id="{ADCB9D20-FDAA-2244-A449-D7FDAEE16077}"/>
                </a:ext>
              </a:extLst>
            </p:cNvPr>
            <p:cNvSpPr/>
            <p:nvPr/>
          </p:nvSpPr>
          <p:spPr>
            <a:xfrm>
              <a:off x="23391452" y="13947204"/>
              <a:ext cx="488789"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6A071F7-9F9C-614D-8344-8C6369337C11}"/>
                </a:ext>
              </a:extLst>
            </p:cNvPr>
            <p:cNvSpPr/>
            <p:nvPr/>
          </p:nvSpPr>
          <p:spPr>
            <a:xfrm>
              <a:off x="24460753" y="13538057"/>
              <a:ext cx="483420"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BA5D458E-2D89-624C-88BF-1E705836A6E4}"/>
                </a:ext>
              </a:extLst>
            </p:cNvPr>
            <p:cNvSpPr/>
            <p:nvPr/>
          </p:nvSpPr>
          <p:spPr>
            <a:xfrm>
              <a:off x="24954457" y="14305062"/>
              <a:ext cx="322352"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1" name="object 59">
              <a:extLst>
                <a:ext uri="{FF2B5EF4-FFF2-40B4-BE49-F238E27FC236}">
                  <a16:creationId xmlns:a16="http://schemas.microsoft.com/office/drawing/2014/main" id="{E7A7E3EF-6812-7F4E-A326-D82E301B3201}"/>
                </a:ext>
              </a:extLst>
            </p:cNvPr>
            <p:cNvSpPr txBox="1"/>
            <p:nvPr/>
          </p:nvSpPr>
          <p:spPr>
            <a:xfrm>
              <a:off x="22675406" y="17131714"/>
              <a:ext cx="4223194" cy="203052"/>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Phenotype Landscape After Unsupervised Clustering.</a:t>
              </a:r>
              <a:endParaRPr lang="en-US" sz="1800" dirty="0">
                <a:latin typeface="Garamond"/>
                <a:cs typeface="Garamond"/>
              </a:endParaRPr>
            </a:p>
          </p:txBody>
        </p:sp>
        <p:pic>
          <p:nvPicPr>
            <p:cNvPr id="37" name="Picture 36">
              <a:extLst>
                <a:ext uri="{FF2B5EF4-FFF2-40B4-BE49-F238E27FC236}">
                  <a16:creationId xmlns:a16="http://schemas.microsoft.com/office/drawing/2014/main" id="{AEBEF653-8A46-CD40-8254-CA1504370A7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5406" y="13169314"/>
              <a:ext cx="4223194" cy="3887652"/>
            </a:xfrm>
            <a:prstGeom prst="rect">
              <a:avLst/>
            </a:prstGeom>
            <a:effectLst>
              <a:innerShdw blurRad="114300">
                <a:prstClr val="black"/>
              </a:innerShdw>
            </a:effectLst>
          </p:spPr>
        </p:pic>
      </p:grpSp>
      <p:sp>
        <p:nvSpPr>
          <p:cNvPr id="91" name="Rectangle 90"/>
          <p:cNvSpPr/>
          <p:nvPr/>
        </p:nvSpPr>
        <p:spPr>
          <a:xfrm>
            <a:off x="33223200" y="10563515"/>
            <a:ext cx="4131999" cy="1200329"/>
          </a:xfrm>
          <a:prstGeom prst="rect">
            <a:avLst/>
          </a:prstGeom>
        </p:spPr>
        <p:txBody>
          <a:bodyPr wrap="square">
            <a:spAutoFit/>
          </a:bodyPr>
          <a:lstStyle/>
          <a:p>
            <a:r>
              <a:rPr lang="en-US" sz="1800" b="1" dirty="0">
                <a:latin typeface="Garamond"/>
                <a:cs typeface="Garamond"/>
              </a:rPr>
              <a:t>Figure </a:t>
            </a:r>
            <a:r>
              <a:rPr lang="en-US" sz="1800" b="1" dirty="0" smtClean="0">
                <a:latin typeface="Garamond"/>
                <a:cs typeface="Garamond"/>
              </a:rPr>
              <a:t>6. Tumorigenic Network. </a:t>
            </a:r>
            <a:r>
              <a:rPr lang="en-US" sz="1800" dirty="0" smtClean="0">
                <a:latin typeface="Garamond"/>
                <a:cs typeface="Garamond"/>
              </a:rPr>
              <a:t>230 nodes and 583 edges. </a:t>
            </a:r>
            <a:r>
              <a:rPr lang="en-US" sz="1800" dirty="0">
                <a:latin typeface="Garamond"/>
                <a:cs typeface="Garamond"/>
              </a:rPr>
              <a:t>Edges in red are activating edges, while blue edges are inhibitory.</a:t>
            </a:r>
          </a:p>
        </p:txBody>
      </p:sp>
      <p:sp>
        <p:nvSpPr>
          <p:cNvPr id="31" name="Rectangle 30">
            <a:extLst>
              <a:ext uri="{FF2B5EF4-FFF2-40B4-BE49-F238E27FC236}">
                <a16:creationId xmlns:a16="http://schemas.microsoft.com/office/drawing/2014/main" id="{71813299-7AE9-824B-8CEF-12A01B05A499}"/>
              </a:ext>
            </a:extLst>
          </p:cNvPr>
          <p:cNvSpPr/>
          <p:nvPr/>
        </p:nvSpPr>
        <p:spPr>
          <a:xfrm>
            <a:off x="20093036" y="15064398"/>
            <a:ext cx="12353834" cy="4708981"/>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2. Estimating Attractor Landscape with Topological Signal Flow Analysis (SFA). </a:t>
            </a:r>
            <a:r>
              <a:rPr lang="en-US" sz="2500" dirty="0">
                <a:latin typeface="Arial" panose="020B0604020202020204" pitchFamily="34" charset="0"/>
                <a:cs typeface="Arial" panose="020B0604020202020204" pitchFamily="34" charset="0"/>
              </a:rPr>
              <a:t>We apply SFA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to the network using 100,000 random initial conditions to estimate the attractor landscape based on the network topology (Fig 3).</a:t>
            </a:r>
          </a:p>
          <a:p>
            <a:pPr algn="just"/>
            <a:endParaRPr lang="en-US" sz="2500" dirty="0">
              <a:latin typeface="Arial" panose="020B0604020202020204" pitchFamily="34" charset="0"/>
              <a:cs typeface="Arial" panose="020B0604020202020204" pitchFamily="34" charset="0"/>
            </a:endParaRPr>
          </a:p>
          <a:p>
            <a:pPr algn="just"/>
            <a:r>
              <a:rPr lang="en-US" sz="2500" b="1" dirty="0">
                <a:latin typeface="Arial" panose="020B0604020202020204" pitchFamily="34" charset="0"/>
                <a:cs typeface="Arial" panose="020B0604020202020204" pitchFamily="34" charset="0"/>
              </a:rPr>
              <a:t>STEP 3. Estimating Phenotype Landscape with Unsupervised Machine Learning. </a:t>
            </a:r>
            <a:r>
              <a:rPr lang="en-US" sz="2500" dirty="0">
                <a:latin typeface="Arial" panose="020B0604020202020204" pitchFamily="34" charset="0"/>
                <a:cs typeface="Arial" panose="020B0604020202020204" pitchFamily="34" charset="0"/>
              </a:rPr>
              <a:t>We apply K-Means algorithm to cluster the simulated attractors (Fig 4). </a:t>
            </a:r>
          </a:p>
          <a:p>
            <a:pPr algn="just"/>
            <a:endParaRPr lang="en-US" sz="2500" dirty="0">
              <a:latin typeface="Arial" panose="020B0604020202020204" pitchFamily="34" charset="0"/>
              <a:cs typeface="Arial" panose="020B0604020202020204" pitchFamily="34" charset="0"/>
            </a:endParaRPr>
          </a:p>
          <a:p>
            <a:pPr algn="just"/>
            <a:r>
              <a:rPr lang="en-US" sz="2500" b="1" dirty="0">
                <a:latin typeface="Arial" panose="020B0604020202020204" pitchFamily="34" charset="0"/>
                <a:cs typeface="Arial" panose="020B0604020202020204" pitchFamily="34" charset="0"/>
              </a:rPr>
              <a:t>STEP 4. Applying FC Control and In-Silico Screenings. </a:t>
            </a:r>
            <a:r>
              <a:rPr lang="en-US" sz="2500" dirty="0">
                <a:latin typeface="Arial" panose="020B0604020202020204" pitchFamily="34" charset="0"/>
                <a:cs typeface="Arial" panose="020B0604020202020204" pitchFamily="34" charset="0"/>
              </a:rPr>
              <a:t>We apply FC control</a:t>
            </a:r>
            <a:r>
              <a:rPr lang="en-US" sz="2500" baseline="30000" dirty="0">
                <a:latin typeface="Arial" panose="020B0604020202020204" pitchFamily="34" charset="0"/>
                <a:cs typeface="Arial" panose="020B0604020202020204" pitchFamily="34" charset="0"/>
              </a:rPr>
              <a:t>8 </a:t>
            </a:r>
            <a:r>
              <a:rPr lang="en-US" sz="2500" dirty="0">
                <a:latin typeface="Arial" panose="020B0604020202020204" pitchFamily="34" charset="0"/>
                <a:cs typeface="Arial" panose="020B0604020202020204" pitchFamily="34" charset="0"/>
              </a:rPr>
              <a:t>to the network to identify control sets (FCs). We perform </a:t>
            </a:r>
            <a:r>
              <a:rPr lang="en-US" sz="2500" i="1" dirty="0">
                <a:latin typeface="Arial" panose="020B0604020202020204" pitchFamily="34" charset="0"/>
                <a:cs typeface="Arial" panose="020B0604020202020204" pitchFamily="34" charset="0"/>
              </a:rPr>
              <a:t>in-silico</a:t>
            </a:r>
            <a:r>
              <a:rPr lang="en-US" sz="2500" dirty="0">
                <a:latin typeface="Arial" panose="020B0604020202020204" pitchFamily="34" charset="0"/>
                <a:cs typeface="Arial" panose="020B0604020202020204" pitchFamily="34" charset="0"/>
              </a:rPr>
              <a:t> screenings and applied K-Nearest Neighbors (KNN) classifier to identify combinations of perturbations of nodes in each FC set that can shift attractors from the Tumorigenic to the Normal basin of attraction (Fig 5).  </a:t>
            </a:r>
          </a:p>
        </p:txBody>
      </p:sp>
      <p:sp>
        <p:nvSpPr>
          <p:cNvPr id="30" name="object 59">
            <a:extLst>
              <a:ext uri="{FF2B5EF4-FFF2-40B4-BE49-F238E27FC236}">
                <a16:creationId xmlns:a16="http://schemas.microsoft.com/office/drawing/2014/main" id="{75B6A4DF-1017-914F-BA3A-FD70D56A0C2E}"/>
              </a:ext>
            </a:extLst>
          </p:cNvPr>
          <p:cNvSpPr txBox="1"/>
          <p:nvPr/>
        </p:nvSpPr>
        <p:spPr>
          <a:xfrm>
            <a:off x="11320706" y="13736862"/>
            <a:ext cx="9906000" cy="303126"/>
          </a:xfrm>
          <a:prstGeom prst="rect">
            <a:avLst/>
          </a:prstGeom>
        </p:spPr>
        <p:txBody>
          <a:bodyPr vert="horz" wrap="square" lIns="0" tIns="25874" rIns="0" bIns="0" rtlCol="0">
            <a:spAutoFit/>
          </a:bodyPr>
          <a:lstStyle/>
          <a:p>
            <a:r>
              <a:rPr lang="en-US" sz="1800" b="1" dirty="0">
                <a:latin typeface="Garamond"/>
                <a:cs typeface="Garamond"/>
              </a:rPr>
              <a:t>Figure 2.</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5" name="object 12">
            <a:extLst>
              <a:ext uri="{FF2B5EF4-FFF2-40B4-BE49-F238E27FC236}">
                <a16:creationId xmlns:a16="http://schemas.microsoft.com/office/drawing/2014/main" id="{7BBC56EE-8D6E-F34A-96CB-4A2EA2F4B451}"/>
              </a:ext>
            </a:extLst>
          </p:cNvPr>
          <p:cNvSpPr>
            <a:spLocks/>
          </p:cNvSpPr>
          <p:nvPr/>
        </p:nvSpPr>
        <p:spPr>
          <a:xfrm>
            <a:off x="32827732" y="379574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96" name="object 13">
            <a:extLst>
              <a:ext uri="{FF2B5EF4-FFF2-40B4-BE49-F238E27FC236}">
                <a16:creationId xmlns:a16="http://schemas.microsoft.com/office/drawing/2014/main" id="{EC258659-233E-6A4B-8CE1-5AEF6C3EEDBA}"/>
              </a:ext>
            </a:extLst>
          </p:cNvPr>
          <p:cNvSpPr txBox="1"/>
          <p:nvPr/>
        </p:nvSpPr>
        <p:spPr>
          <a:xfrm>
            <a:off x="35659284" y="3867215"/>
            <a:ext cx="4967327"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RESULTS </a:t>
            </a:r>
            <a:r>
              <a:rPr lang="en-US" sz="4300" spc="10" dirty="0" err="1" smtClean="0">
                <a:solidFill>
                  <a:srgbClr val="FFFFFF"/>
                </a:solidFill>
                <a:latin typeface="Acumin Pro"/>
                <a:cs typeface="Acumin Pro"/>
              </a:rPr>
              <a:t>Con’t</a:t>
            </a:r>
            <a:endParaRPr sz="4300" dirty="0">
              <a:latin typeface="Acumin Pro"/>
              <a:cs typeface="Acumin Pro"/>
            </a:endParaRPr>
          </a:p>
        </p:txBody>
      </p:sp>
      <p:sp>
        <p:nvSpPr>
          <p:cNvPr id="92" name="object 12">
            <a:extLst>
              <a:ext uri="{FF2B5EF4-FFF2-40B4-BE49-F238E27FC236}">
                <a16:creationId xmlns:a16="http://schemas.microsoft.com/office/drawing/2014/main" id="{EF2B5282-0FE9-CB43-B777-F3F45E6ECFA1}"/>
              </a:ext>
            </a:extLst>
          </p:cNvPr>
          <p:cNvSpPr/>
          <p:nvPr/>
        </p:nvSpPr>
        <p:spPr>
          <a:xfrm>
            <a:off x="11333781" y="3833927"/>
            <a:ext cx="21223638"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a:p>
        </p:txBody>
      </p:sp>
      <p:sp>
        <p:nvSpPr>
          <p:cNvPr id="93" name="object 13">
            <a:extLst>
              <a:ext uri="{FF2B5EF4-FFF2-40B4-BE49-F238E27FC236}">
                <a16:creationId xmlns:a16="http://schemas.microsoft.com/office/drawing/2014/main" id="{B9096B57-3DE5-DB4B-B75F-44227FAD716E}"/>
              </a:ext>
            </a:extLst>
          </p:cNvPr>
          <p:cNvSpPr txBox="1"/>
          <p:nvPr/>
        </p:nvSpPr>
        <p:spPr>
          <a:xfrm>
            <a:off x="19930679" y="3905403"/>
            <a:ext cx="4029842"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DATA</a:t>
            </a:r>
            <a:endParaRPr sz="4300" dirty="0">
              <a:latin typeface="Acumin Pro"/>
              <a:cs typeface="Acumin Pro"/>
            </a:endParaRPr>
          </a:p>
        </p:txBody>
      </p:sp>
      <p:sp>
        <p:nvSpPr>
          <p:cNvPr id="94" name="TextBox 93">
            <a:extLst>
              <a:ext uri="{FF2B5EF4-FFF2-40B4-BE49-F238E27FC236}">
                <a16:creationId xmlns:a16="http://schemas.microsoft.com/office/drawing/2014/main" id="{7C6535EC-13CE-2B44-A1D5-B957FA994BE6}"/>
              </a:ext>
            </a:extLst>
          </p:cNvPr>
          <p:cNvSpPr txBox="1"/>
          <p:nvPr/>
        </p:nvSpPr>
        <p:spPr>
          <a:xfrm>
            <a:off x="32923457" y="12464065"/>
            <a:ext cx="18798701" cy="3554819"/>
          </a:xfrm>
          <a:prstGeom prst="rect">
            <a:avLst/>
          </a:prstGeom>
          <a:noFill/>
        </p:spPr>
        <p:txBody>
          <a:bodyPr wrap="square" rtlCol="0">
            <a:spAutoFit/>
          </a:bodyPr>
          <a:lstStyle/>
          <a:p>
            <a:pPr algn="just"/>
            <a:r>
              <a:rPr lang="en-US" sz="2500" b="1" dirty="0" err="1" smtClean="0">
                <a:latin typeface="Arial"/>
                <a:cs typeface="Arial"/>
              </a:rPr>
              <a:t>Claudin</a:t>
            </a:r>
            <a:r>
              <a:rPr lang="en-US" sz="2500" b="1" dirty="0" smtClean="0">
                <a:latin typeface="Arial"/>
                <a:cs typeface="Arial"/>
              </a:rPr>
              <a:t>-Low </a:t>
            </a:r>
            <a:r>
              <a:rPr lang="en-US" sz="2500" b="1" dirty="0">
                <a:latin typeface="Arial"/>
                <a:cs typeface="Arial"/>
              </a:rPr>
              <a:t>TNBC Network. </a:t>
            </a:r>
            <a:r>
              <a:rPr lang="en-US" sz="2500" dirty="0">
                <a:latin typeface="Arial"/>
                <a:cs typeface="Arial"/>
              </a:rPr>
              <a:t>The constructed network has 230 nodes and 583 edges (</a:t>
            </a:r>
            <a:r>
              <a:rPr lang="en-US" sz="2500" dirty="0">
                <a:solidFill>
                  <a:srgbClr val="FF0000"/>
                </a:solidFill>
                <a:latin typeface="Arial"/>
                <a:cs typeface="Arial"/>
              </a:rPr>
              <a:t>Fig </a:t>
            </a:r>
            <a:r>
              <a:rPr lang="en-US" sz="2500" dirty="0">
                <a:latin typeface="Arial"/>
                <a:cs typeface="Arial"/>
              </a:rPr>
              <a:t>). 90 of the nodes are hallmarks of cancer, 27 are breast disease ontology associated, and 4 are </a:t>
            </a:r>
            <a:r>
              <a:rPr lang="en-US" sz="2500" dirty="0" err="1">
                <a:latin typeface="Arial"/>
                <a:cs typeface="Arial"/>
              </a:rPr>
              <a:t>claudin</a:t>
            </a:r>
            <a:r>
              <a:rPr lang="en-US" sz="2500" dirty="0">
                <a:latin typeface="Arial"/>
                <a:cs typeface="Arial"/>
              </a:rPr>
              <a:t>-low markers. 142 of the network nodes are in the ACSN</a:t>
            </a:r>
            <a:r>
              <a:rPr lang="en-US" sz="2500" dirty="0" smtClean="0">
                <a:latin typeface="Arial"/>
                <a:cs typeface="Arial"/>
              </a:rPr>
              <a:t>. (SOURCES</a:t>
            </a:r>
            <a:r>
              <a:rPr lang="en-US" sz="2500" dirty="0" smtClean="0">
                <a:latin typeface="Arial"/>
                <a:cs typeface="Arial"/>
              </a:rPr>
              <a:t>)</a:t>
            </a:r>
          </a:p>
          <a:p>
            <a:pPr algn="just"/>
            <a:endParaRPr lang="en-US" sz="2500" dirty="0">
              <a:latin typeface="Arial"/>
              <a:cs typeface="Arial"/>
            </a:endParaRPr>
          </a:p>
          <a:p>
            <a:r>
              <a:rPr lang="en-US" sz="2500" b="1" dirty="0">
                <a:latin typeface="Arial" panose="020B0604020202020204" pitchFamily="34" charset="0"/>
                <a:cs typeface="Arial" panose="020B0604020202020204" pitchFamily="34" charset="0"/>
              </a:rPr>
              <a:t>Attractor Landscape Estimation and Unsupervised Attractor Classification.</a:t>
            </a:r>
            <a:r>
              <a:rPr lang="en-US" sz="2500" dirty="0">
                <a:latin typeface="Arial" panose="020B0604020202020204" pitchFamily="34" charset="0"/>
                <a:cs typeface="Arial" panose="020B0604020202020204" pitchFamily="34" charset="0"/>
              </a:rPr>
              <a:t> We initialized the network with basal expression levels for MCF10A and MDA-MB-231, and ran SFA to estimate the corresponding attractors. We generated 100,000 random initial states of the system and simulated their corresponding attractors with SFA to estimate the attractor landscape of the network. All attractors were classified with K-Means with 10,000 initializations and optimal k of 6. The MCF10A and MDA-MB-231 attractors appeared in different clusters (Fig 7</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350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3344" y="4781064"/>
            <a:ext cx="4635647" cy="5611573"/>
          </a:xfrm>
          <a:prstGeom prst="rect">
            <a:avLst/>
          </a:prstGeom>
        </p:spPr>
      </p:pic>
      <p:sp>
        <p:nvSpPr>
          <p:cNvPr id="97" name="Rectangle 96">
            <a:extLst>
              <a:ext uri="{FF2B5EF4-FFF2-40B4-BE49-F238E27FC236}">
                <a16:creationId xmlns:a16="http://schemas.microsoft.com/office/drawing/2014/main" id="{DEDF6E58-94B8-CC42-9292-0CF3F7E5BCCD}"/>
              </a:ext>
            </a:extLst>
          </p:cNvPr>
          <p:cNvSpPr/>
          <p:nvPr/>
        </p:nvSpPr>
        <p:spPr>
          <a:xfrm>
            <a:off x="11320706" y="4880536"/>
            <a:ext cx="21160680" cy="2015936"/>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Multi-Omics Profiling Data</a:t>
            </a:r>
            <a:r>
              <a:rPr lang="en-US" sz="2500" dirty="0">
                <a:latin typeface="Arial" panose="020B0604020202020204" pitchFamily="34" charset="0"/>
                <a:cs typeface="Arial" panose="020B0604020202020204" pitchFamily="34" charset="0"/>
              </a:rPr>
              <a:t>. To calculate differential gene expression, we have 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 for the CL TNBC cell line MDA-MB-231 and the normal breast cell line MCF10A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We use bisulfite data and mass spectrometry data for MDA-MB-231 to consider the epigenetics and protein abundance of the tumor, respectively</a:t>
            </a:r>
            <a:r>
              <a:rPr lang="en-US" sz="2500" baseline="30000" dirty="0">
                <a:latin typeface="Arial" panose="020B0604020202020204" pitchFamily="34" charset="0"/>
                <a:cs typeface="Arial" panose="020B0604020202020204" pitchFamily="34" charset="0"/>
              </a:rPr>
              <a:t>20,21</a:t>
            </a:r>
            <a:r>
              <a:rPr lang="en-US" sz="2500" dirty="0">
                <a:latin typeface="Arial" panose="020B0604020202020204" pitchFamily="34" charset="0"/>
                <a:cs typeface="Arial" panose="020B0604020202020204" pitchFamily="34" charset="0"/>
              </a:rPr>
              <a:t>. Single Nucleotide Variation and Copy Number Variation profiles for MDA-MB-231 were taken from the Catalog of Somatic Mutations in Cancer (COSMIC)</a:t>
            </a:r>
            <a:r>
              <a:rPr lang="en-US" sz="2500" baseline="30000" dirty="0">
                <a:latin typeface="Arial" panose="020B0604020202020204" pitchFamily="34" charset="0"/>
                <a:cs typeface="Arial" panose="020B0604020202020204" pitchFamily="34" charset="0"/>
              </a:rPr>
              <a:t>22</a:t>
            </a:r>
            <a:r>
              <a:rPr lang="en-US" sz="2500" dirty="0">
                <a:latin typeface="Arial" panose="020B0604020202020204" pitchFamily="34" charset="0"/>
                <a:cs typeface="Arial" panose="020B0604020202020204" pitchFamily="34" charset="0"/>
              </a:rPr>
              <a:t>.</a:t>
            </a:r>
          </a:p>
          <a:p>
            <a:pPr algn="just"/>
            <a:endParaRPr lang="en-US" sz="2500" dirty="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021125"/>
            <a:ext cx="3276600" cy="1371600"/>
          </a:xfrm>
          <a:prstGeom prst="rect">
            <a:avLst/>
          </a:prstGeom>
          <a:blipFill>
            <a:blip r:embed="rId3"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200" spc="-10" dirty="0">
                <a:solidFill>
                  <a:srgbClr val="FFFFFF"/>
                </a:solidFill>
                <a:latin typeface="Arial" panose="020B0604020202020204" pitchFamily="34" charset="0"/>
                <a:cs typeface="Arial" panose="020B0604020202020204" pitchFamily="34" charset="0"/>
              </a:rPr>
              <a:t>Madeleine S. Gastonguay</a:t>
            </a:r>
            <a:r>
              <a:rPr lang="en-US" sz="3200" spc="-10" baseline="30000"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Lauren Marazzi</a:t>
            </a:r>
            <a:r>
              <a:rPr lang="en-US" sz="3200" spc="-14" baseline="29914" dirty="0">
                <a:solidFill>
                  <a:srgbClr val="FFFFFF"/>
                </a:solidFill>
                <a:latin typeface="Arial" panose="020B0604020202020204" pitchFamily="34" charset="0"/>
                <a:cs typeface="Arial" panose="020B0604020202020204" pitchFamily="34" charset="0"/>
              </a:rPr>
              <a:t>1</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Paola</a:t>
            </a:r>
            <a:r>
              <a:rPr lang="en-US" sz="3200" spc="10" dirty="0">
                <a:solidFill>
                  <a:srgbClr val="FFFFFF"/>
                </a:solidFill>
                <a:latin typeface="Arial" panose="020B0604020202020204" pitchFamily="34" charset="0"/>
                <a:cs typeface="Arial" panose="020B0604020202020204" pitchFamily="34" charset="0"/>
              </a:rPr>
              <a:t> </a:t>
            </a:r>
            <a:r>
              <a:rPr lang="en-US" sz="3200" spc="-20" dirty="0">
                <a:solidFill>
                  <a:srgbClr val="FFFFFF"/>
                </a:solidFill>
                <a:latin typeface="Arial" panose="020B0604020202020204" pitchFamily="34" charset="0"/>
                <a:cs typeface="Arial" panose="020B0604020202020204" pitchFamily="34" charset="0"/>
              </a:rPr>
              <a:t>Vera-Licona</a:t>
            </a:r>
            <a:r>
              <a:rPr lang="en-US" sz="3200" spc="-31" baseline="29914" dirty="0">
                <a:solidFill>
                  <a:srgbClr val="FFFFFF"/>
                </a:solidFill>
                <a:latin typeface="Arial" panose="020B0604020202020204" pitchFamily="34" charset="0"/>
                <a:cs typeface="Arial" panose="020B0604020202020204" pitchFamily="34" charset="0"/>
              </a:rPr>
              <a:t>1</a:t>
            </a:r>
            <a:endParaRPr lang="en-US" sz="32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400" spc="-10" dirty="0">
                <a:solidFill>
                  <a:srgbClr val="FFFFFF"/>
                </a:solidFill>
                <a:latin typeface="Arial" panose="020B0604020202020204" pitchFamily="34" charset="0"/>
                <a:cs typeface="Arial" panose="020B0604020202020204" pitchFamily="34" charset="0"/>
              </a:rPr>
              <a:t>Center for Quantitative </a:t>
            </a:r>
            <a:r>
              <a:rPr lang="en-US" sz="2400" dirty="0">
                <a:solidFill>
                  <a:srgbClr val="FFFFFF"/>
                </a:solidFill>
                <a:latin typeface="Arial" panose="020B0604020202020204" pitchFamily="34" charset="0"/>
                <a:cs typeface="Arial" panose="020B0604020202020204" pitchFamily="34" charset="0"/>
              </a:rPr>
              <a:t>Medicine, UConn </a:t>
            </a:r>
            <a:r>
              <a:rPr lang="en-US" sz="2400" spc="-10" dirty="0">
                <a:solidFill>
                  <a:srgbClr val="FFFFFF"/>
                </a:solidFill>
                <a:latin typeface="Arial" panose="020B0604020202020204" pitchFamily="34" charset="0"/>
                <a:cs typeface="Arial" panose="020B0604020202020204" pitchFamily="34" charset="0"/>
              </a:rPr>
              <a:t>Health, </a:t>
            </a:r>
            <a:r>
              <a:rPr lang="en-US" sz="2400" spc="-20" dirty="0">
                <a:solidFill>
                  <a:srgbClr val="FFFFFF"/>
                </a:solidFill>
                <a:latin typeface="Arial" panose="020B0604020202020204" pitchFamily="34" charset="0"/>
                <a:cs typeface="Arial" panose="020B0604020202020204" pitchFamily="34" charset="0"/>
              </a:rPr>
              <a:t>Farmington </a:t>
            </a:r>
            <a:r>
              <a:rPr lang="en-US" sz="2400" dirty="0">
                <a:solidFill>
                  <a:srgbClr val="FFFFFF"/>
                </a:solidFill>
                <a:latin typeface="Arial" panose="020B0604020202020204" pitchFamily="34" charset="0"/>
                <a:cs typeface="Arial" panose="020B0604020202020204" pitchFamily="34" charset="0"/>
              </a:rPr>
              <a:t>CT</a:t>
            </a:r>
            <a:r>
              <a:rPr lang="en-US" sz="2400" spc="20" dirty="0">
                <a:solidFill>
                  <a:srgbClr val="FFFFFF"/>
                </a:solidFill>
                <a:latin typeface="Arial" panose="020B0604020202020204" pitchFamily="34" charset="0"/>
                <a:cs typeface="Arial" panose="020B0604020202020204" pitchFamily="34" charset="0"/>
              </a:rPr>
              <a:t> </a:t>
            </a:r>
            <a:r>
              <a:rPr lang="en-US" sz="2400" dirty="0">
                <a:solidFill>
                  <a:srgbClr val="FFFFFF"/>
                </a:solidFill>
                <a:latin typeface="Arial" panose="020B0604020202020204" pitchFamily="34" charset="0"/>
                <a:cs typeface="Arial" panose="020B0604020202020204" pitchFamily="34" charset="0"/>
              </a:rPr>
              <a:t>06030</a:t>
            </a:r>
            <a:endParaRPr lang="en-US" sz="24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70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a:t>
            </a:r>
            <a:r>
              <a:rPr lang="en-US" sz="7000" b="1" kern="0" dirty="0" smtClean="0">
                <a:solidFill>
                  <a:prstClr val="white"/>
                </a:solidFill>
                <a:latin typeface="Arial" panose="020B0604020202020204" pitchFamily="34" charset="0"/>
                <a:ea typeface="+mj-ea"/>
                <a:cs typeface="Arial" panose="020B0604020202020204" pitchFamily="34" charset="0"/>
              </a:rPr>
              <a:t>Reversion</a:t>
            </a:r>
            <a:endParaRPr lang="en-US" sz="7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27407503"/>
          </a:xfrm>
          <a:prstGeom prst="rect">
            <a:avLst/>
          </a:prstGeom>
          <a:noFill/>
        </p:spPr>
        <p:txBody>
          <a:bodyPr wrap="square" rtlCol="0">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Triple Negative Breast Cancer (TNBC)</a:t>
            </a:r>
            <a:r>
              <a:rPr lang="en-US" sz="2500" dirty="0">
                <a:solidFill>
                  <a:prstClr val="black"/>
                </a:solidFill>
                <a:latin typeface="Arial" panose="020B0604020202020204" pitchFamily="34" charset="0"/>
                <a:cs typeface="Arial" panose="020B0604020202020204" pitchFamily="34" charset="0"/>
              </a:rPr>
              <a:t> is an aggressive, heterogenous subtype of breast cancer (BC) accounting for 20% of BC cases</a:t>
            </a:r>
            <a:r>
              <a:rPr lang="en-US" sz="2500" baseline="30000" dirty="0">
                <a:solidFill>
                  <a:prstClr val="black"/>
                </a:solidFill>
                <a:latin typeface="Arial" panose="020B0604020202020204" pitchFamily="34" charset="0"/>
                <a:cs typeface="Arial" panose="020B0604020202020204" pitchFamily="34" charset="0"/>
              </a:rPr>
              <a:t>1</a:t>
            </a:r>
            <a:r>
              <a:rPr lang="en-US" sz="2500" dirty="0">
                <a:solidFill>
                  <a:prstClr val="black"/>
                </a:solidFill>
                <a:latin typeface="Arial" panose="020B0604020202020204" pitchFamily="34" charset="0"/>
                <a:cs typeface="Arial" panose="020B0604020202020204" pitchFamily="34" charset="0"/>
              </a:rPr>
              <a:t>. Unlike other subtypes of BC which are characterized by the presence of estrogen receptors, progesterone receptors, or HER2 amplification, TNBC is characterized by the lack of all three of these markers. As a result, it is difficult to treat TNBC with current targeted therapies. </a:t>
            </a:r>
            <a:r>
              <a:rPr lang="en-US" sz="2500" b="1" dirty="0">
                <a:solidFill>
                  <a:prstClr val="black"/>
                </a:solidFill>
                <a:latin typeface="Arial" panose="020B0604020202020204" pitchFamily="34" charset="0"/>
                <a:cs typeface="Arial" panose="020B0604020202020204" pitchFamily="34" charset="0"/>
              </a:rPr>
              <a:t>Claudin-Low (CL) TNBC</a:t>
            </a:r>
            <a:r>
              <a:rPr lang="en-US" sz="2500" dirty="0">
                <a:solidFill>
                  <a:prstClr val="black"/>
                </a:solidFill>
                <a:latin typeface="Arial" panose="020B0604020202020204" pitchFamily="34" charset="0"/>
                <a:cs typeface="Arial" panose="020B0604020202020204" pitchFamily="34" charset="0"/>
              </a:rPr>
              <a:t> is a subtype of TNBC making up 7-14% of invasive breast cancers diagnoses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It is characterized by low expression of tight junction proteins Claudin 3, 4, and 7 and the cell adhesion molecule E-cadherin</a:t>
            </a:r>
            <a:r>
              <a:rPr lang="en-US" sz="2500" baseline="30000" dirty="0">
                <a:solidFill>
                  <a:prstClr val="black"/>
                </a:solidFill>
                <a:latin typeface="Arial" panose="020B0604020202020204" pitchFamily="34" charset="0"/>
                <a:cs typeface="Arial" panose="020B0604020202020204" pitchFamily="34" charset="0"/>
              </a:rPr>
              <a:t>2-4</a:t>
            </a:r>
            <a:r>
              <a:rPr lang="en-US" sz="2500" dirty="0">
                <a:solidFill>
                  <a:prstClr val="black"/>
                </a:solidFill>
                <a:latin typeface="Arial" panose="020B0604020202020204" pitchFamily="34" charset="0"/>
                <a:cs typeface="Arial" panose="020B0604020202020204" pitchFamily="34" charset="0"/>
              </a:rPr>
              <a:t>. CL tumors are prone to epithelial to mesenchymal transition (EMT) as well as exhibiting stem-cell like characteristics, two hallmarks of cancer marking high metastasis rates</a:t>
            </a:r>
            <a:r>
              <a:rPr lang="en-US" sz="2500" baseline="30000" dirty="0">
                <a:solidFill>
                  <a:prstClr val="black"/>
                </a:solidFill>
                <a:latin typeface="Arial" panose="020B0604020202020204" pitchFamily="34" charset="0"/>
                <a:cs typeface="Arial" panose="020B0604020202020204" pitchFamily="34" charset="0"/>
              </a:rPr>
              <a:t>2,5</a:t>
            </a:r>
            <a:r>
              <a:rPr lang="en-US" sz="2500" dirty="0">
                <a:solidFill>
                  <a:prstClr val="black"/>
                </a:solidFill>
                <a:latin typeface="Arial" panose="020B0604020202020204" pitchFamily="34" charset="0"/>
                <a:cs typeface="Arial" panose="020B0604020202020204" pitchFamily="34" charset="0"/>
              </a:rPr>
              <a:t>. The  low proliferation rate of the subtype sets it apart from most tumors, making it difficult to treat with cytotoxic drugs</a:t>
            </a:r>
            <a:r>
              <a:rPr lang="en-US" sz="2500" baseline="30000" dirty="0">
                <a:solidFill>
                  <a:prstClr val="black"/>
                </a:solidFill>
                <a:latin typeface="Arial" panose="020B0604020202020204" pitchFamily="34" charset="0"/>
                <a:cs typeface="Arial" panose="020B0604020202020204" pitchFamily="34" charset="0"/>
              </a:rPr>
              <a:t>2</a:t>
            </a:r>
            <a:r>
              <a:rPr lang="en-US" sz="2500" dirty="0">
                <a:solidFill>
                  <a:prstClr val="black"/>
                </a:solidFill>
                <a:latin typeface="Arial" panose="020B0604020202020204" pitchFamily="34" charset="0"/>
                <a:cs typeface="Arial" panose="020B0604020202020204" pitchFamily="34" charset="0"/>
              </a:rPr>
              <a:t>. CL TNBC has a poor prognosis and a clear need for new treatment options.</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One potential therapeutic strategy is </a:t>
            </a:r>
            <a:r>
              <a:rPr lang="en-US" sz="2500" b="1" dirty="0">
                <a:solidFill>
                  <a:prstClr val="black"/>
                </a:solidFill>
                <a:latin typeface="Arial" panose="020B0604020202020204" pitchFamily="34" charset="0"/>
                <a:cs typeface="Arial" panose="020B0604020202020204" pitchFamily="34" charset="0"/>
              </a:rPr>
              <a:t>tumor reversion</a:t>
            </a:r>
            <a:r>
              <a:rPr lang="en-US" sz="2500" dirty="0">
                <a:solidFill>
                  <a:prstClr val="black"/>
                </a:solidFill>
                <a:latin typeface="Arial" panose="020B0604020202020204" pitchFamily="34" charset="0"/>
                <a:cs typeface="Arial" panose="020B0604020202020204" pitchFamily="34" charset="0"/>
              </a:rPr>
              <a:t>, the biological process by which tumor cells lose a significant fraction of their malignant phenotype</a:t>
            </a:r>
            <a:r>
              <a:rPr lang="en-US" sz="2500" baseline="30000" dirty="0">
                <a:solidFill>
                  <a:prstClr val="black"/>
                </a:solidFill>
                <a:latin typeface="Arial" panose="020B0604020202020204" pitchFamily="34" charset="0"/>
                <a:cs typeface="Arial" panose="020B0604020202020204" pitchFamily="34" charset="0"/>
              </a:rPr>
              <a:t>7</a:t>
            </a:r>
            <a:r>
              <a:rPr lang="en-US" sz="2500" dirty="0">
                <a:solidFill>
                  <a:prstClr val="black"/>
                </a:solidFill>
                <a:latin typeface="Arial" panose="020B0604020202020204" pitchFamily="34" charset="0"/>
                <a:cs typeface="Arial" panose="020B0604020202020204" pitchFamily="34" charset="0"/>
              </a:rPr>
              <a:t>. Tumor reversion has been observed for over a century (SOURCE). It has also been achieved both </a:t>
            </a:r>
            <a:r>
              <a:rPr lang="en-US" sz="2500" i="1" dirty="0">
                <a:solidFill>
                  <a:prstClr val="black"/>
                </a:solidFill>
                <a:latin typeface="Arial" panose="020B0604020202020204" pitchFamily="34" charset="0"/>
                <a:cs typeface="Arial" panose="020B0604020202020204" pitchFamily="34" charset="0"/>
              </a:rPr>
              <a:t>in vitro</a:t>
            </a:r>
            <a:r>
              <a:rPr lang="en-US" sz="2500" dirty="0">
                <a:solidFill>
                  <a:prstClr val="black"/>
                </a:solidFill>
                <a:latin typeface="Arial" panose="020B0604020202020204" pitchFamily="34" charset="0"/>
                <a:cs typeface="Arial" panose="020B0604020202020204" pitchFamily="34" charset="0"/>
              </a:rPr>
              <a:t>, </a:t>
            </a:r>
            <a:r>
              <a:rPr lang="en-US" sz="2500" i="1" dirty="0">
                <a:solidFill>
                  <a:prstClr val="black"/>
                </a:solidFill>
                <a:latin typeface="Arial" panose="020B0604020202020204" pitchFamily="34" charset="0"/>
                <a:cs typeface="Arial" panose="020B0604020202020204" pitchFamily="34" charset="0"/>
              </a:rPr>
              <a:t>in vivo</a:t>
            </a:r>
            <a:r>
              <a:rPr lang="en-US" sz="2500" dirty="0">
                <a:solidFill>
                  <a:prstClr val="black"/>
                </a:solidFill>
                <a:latin typeface="Arial" panose="020B0604020202020204" pitchFamily="34" charset="0"/>
                <a:cs typeface="Arial" panose="020B0604020202020204" pitchFamily="34" charset="0"/>
              </a:rPr>
              <a:t>, and </a:t>
            </a:r>
            <a:r>
              <a:rPr lang="en-US" sz="2500" i="1" dirty="0">
                <a:solidFill>
                  <a:prstClr val="black"/>
                </a:solidFill>
                <a:latin typeface="Arial" panose="020B0604020202020204" pitchFamily="34" charset="0"/>
                <a:cs typeface="Arial" panose="020B0604020202020204" pitchFamily="34" charset="0"/>
              </a:rPr>
              <a:t>ex vivo</a:t>
            </a:r>
            <a:r>
              <a:rPr lang="en-US" sz="2500" dirty="0">
                <a:solidFill>
                  <a:prstClr val="black"/>
                </a:solidFill>
                <a:latin typeface="Arial" panose="020B0604020202020204" pitchFamily="34" charset="0"/>
                <a:cs typeface="Arial" panose="020B0604020202020204" pitchFamily="34" charset="0"/>
              </a:rPr>
              <a:t>. In particular, tumor reversion has been achieved in vitro with the CL cell line MDA-MB-231, and </a:t>
            </a:r>
            <a:r>
              <a:rPr lang="en-US" sz="2500" i="1" dirty="0">
                <a:solidFill>
                  <a:prstClr val="black"/>
                </a:solidFill>
                <a:latin typeface="Arial" panose="020B0604020202020204" pitchFamily="34" charset="0"/>
                <a:cs typeface="Arial" panose="020B0604020202020204" pitchFamily="34" charset="0"/>
              </a:rPr>
              <a:t>in vivo </a:t>
            </a:r>
            <a:r>
              <a:rPr lang="en-US" sz="2500" dirty="0">
                <a:solidFill>
                  <a:prstClr val="black"/>
                </a:solidFill>
                <a:latin typeface="Arial" panose="020B0604020202020204" pitchFamily="34" charset="0"/>
                <a:cs typeface="Arial" panose="020B0604020202020204" pitchFamily="34" charset="0"/>
              </a:rPr>
              <a:t>in a mice xenografted with MDA-MB-231 cells</a:t>
            </a:r>
            <a:r>
              <a:rPr lang="en-US" sz="2500" baseline="30000" dirty="0">
                <a:solidFill>
                  <a:prstClr val="black"/>
                </a:solidFill>
                <a:latin typeface="Arial" panose="020B0604020202020204" pitchFamily="34" charset="0"/>
                <a:cs typeface="Arial" panose="020B0604020202020204" pitchFamily="34" charset="0"/>
              </a:rPr>
              <a:t>8-13</a:t>
            </a:r>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a:t>
            </a:r>
            <a:r>
              <a:rPr lang="en-US" sz="2500" b="1" dirty="0">
                <a:solidFill>
                  <a:prstClr val="black"/>
                </a:solidFill>
                <a:latin typeface="Arial" panose="020B0604020202020204" pitchFamily="34" charset="0"/>
                <a:cs typeface="Arial" panose="020B0604020202020204" pitchFamily="34" charset="0"/>
              </a:rPr>
              <a:t>Cancer 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 and therefore not occupied by cells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Tumor reversion can be viewed as an optimal control problem in dynamical systems where the objective is to shift the system away from a cancerous attractor and towards normal-like attractors</a:t>
            </a:r>
            <a:r>
              <a:rPr lang="en-US" sz="2500" dirty="0" smtClean="0">
                <a:solidFill>
                  <a:prstClr val="black"/>
                </a:solidFill>
                <a:latin typeface="Arial" panose="020B0604020202020204" pitchFamily="34" charset="0"/>
                <a:cs typeface="Arial" panose="020B0604020202020204" pitchFamily="34" charset="0"/>
              </a:rPr>
              <a:t>.</a:t>
            </a: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smtClean="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r>
              <a:rPr lang="en-US" sz="2500" b="1" dirty="0">
                <a:solidFill>
                  <a:prstClr val="black"/>
                </a:solidFill>
                <a:latin typeface="Arial" panose="020B0604020202020204" pitchFamily="34" charset="0"/>
                <a:cs typeface="Arial" panose="020B0604020202020204" pitchFamily="34" charset="0"/>
              </a:rPr>
              <a:t>Structure-based control methods </a:t>
            </a:r>
            <a:r>
              <a:rPr lang="en-US" sz="2500" dirty="0">
                <a:solidFill>
                  <a:prstClr val="black"/>
                </a:solidFill>
                <a:latin typeface="Arial" panose="020B0604020202020204" pitchFamily="34" charset="0"/>
                <a:cs typeface="Arial" panose="020B0604020202020204" pitchFamily="34" charset="0"/>
              </a:rPr>
              <a:t>study the controllability of systems based solely on the structure of the network</a:t>
            </a:r>
            <a:r>
              <a:rPr lang="en-US" sz="2500" baseline="30000" dirty="0">
                <a:solidFill>
                  <a:prstClr val="black"/>
                </a:solidFill>
                <a:latin typeface="Arial" panose="020B0604020202020204" pitchFamily="34" charset="0"/>
                <a:cs typeface="Arial" panose="020B0604020202020204" pitchFamily="34" charset="0"/>
              </a:rPr>
              <a:t>15-18</a:t>
            </a:r>
            <a:r>
              <a:rPr lang="en-US" sz="2500" dirty="0">
                <a:solidFill>
                  <a:prstClr val="black"/>
                </a:solidFill>
                <a:latin typeface="Arial" panose="020B0604020202020204" pitchFamily="34" charset="0"/>
                <a:cs typeface="Arial" panose="020B0604020202020204" pitchFamily="34" charset="0"/>
              </a:rPr>
              <a:t>. Attractor-based control methods focus on the controllability of the system by restricting the target states to attractors. Recently, structure-based attractor-based methods for non-linear systems have been proposed</a:t>
            </a:r>
            <a:r>
              <a:rPr lang="en-US" sz="2500" baseline="30000" dirty="0">
                <a:solidFill>
                  <a:prstClr val="black"/>
                </a:solidFill>
                <a:latin typeface="Arial" panose="020B0604020202020204" pitchFamily="34" charset="0"/>
                <a:cs typeface="Arial" panose="020B0604020202020204" pitchFamily="34" charset="0"/>
              </a:rPr>
              <a:t>17,18</a:t>
            </a:r>
            <a:r>
              <a:rPr lang="en-US" sz="2500" dirty="0">
                <a:solidFill>
                  <a:prstClr val="black"/>
                </a:solidFill>
                <a:latin typeface="Arial" panose="020B0604020202020204" pitchFamily="34" charset="0"/>
                <a:cs typeface="Arial" panose="020B0604020202020204" pitchFamily="34" charset="0"/>
              </a:rPr>
              <a:t>(Fig 1).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8</a:t>
            </a:r>
            <a:r>
              <a:rPr lang="en-US" sz="2500" dirty="0">
                <a:solidFill>
                  <a:prstClr val="black"/>
                </a:solidFill>
                <a:latin typeface="Arial" panose="020B0604020202020204" pitchFamily="34" charset="0"/>
                <a:cs typeface="Arial" panose="020B0604020202020204" pitchFamily="34" charset="0"/>
              </a:rPr>
              <a:t>. The objective of FC is to identify combinations of network nodes that drive the network from an arbitrary initial state to any desired dynamical attractor of the system through an override of their initial state.</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b="1" dirty="0">
                <a:solidFill>
                  <a:prstClr val="black"/>
                </a:solidFill>
                <a:latin typeface="Arial" panose="020B0604020202020204" pitchFamily="34" charset="0"/>
                <a:cs typeface="Arial" panose="020B0604020202020204" pitchFamily="34" charset="0"/>
              </a:rPr>
              <a:t>Objectives: </a:t>
            </a:r>
            <a:r>
              <a:rPr lang="en-US" sz="2500" dirty="0">
                <a:solidFill>
                  <a:prstClr val="black"/>
                </a:solidFill>
                <a:latin typeface="Arial" panose="020B0604020202020204" pitchFamily="34" charset="0"/>
                <a:cs typeface="Arial" panose="020B0604020202020204" pitchFamily="34" charset="0"/>
              </a:rPr>
              <a:t>Develop and apply a computational systems biology pipeline for the construction and control of an intracellular signaling network of reversion of Claudin-Low Triple Negative Breast Cancer. The ultimate goal is to identify and experimentally validate combinations of therapeutic targets to aid in the reversion of CL TNBC.</a:t>
            </a:r>
          </a:p>
        </p:txBody>
      </p:sp>
      <p:sp>
        <p:nvSpPr>
          <p:cNvPr id="29" name="Rectangle 28">
            <a:extLst>
              <a:ext uri="{FF2B5EF4-FFF2-40B4-BE49-F238E27FC236}">
                <a16:creationId xmlns:a16="http://schemas.microsoft.com/office/drawing/2014/main" id="{E5C8F80B-B164-294C-9E22-EE22971FECBE}"/>
              </a:ext>
            </a:extLst>
          </p:cNvPr>
          <p:cNvSpPr/>
          <p:nvPr/>
        </p:nvSpPr>
        <p:spPr>
          <a:xfrm>
            <a:off x="11315700" y="7679005"/>
            <a:ext cx="21341687" cy="1246495"/>
          </a:xfrm>
          <a:prstGeom prst="rect">
            <a:avLst/>
          </a:prstGeom>
        </p:spPr>
        <p:txBody>
          <a:bodyPr wrap="square">
            <a:spAutoFit/>
          </a:bodyPr>
          <a:lstStyle/>
          <a:p>
            <a:pPr algn="just"/>
            <a:r>
              <a:rPr lang="en-US" sz="2500" b="1" dirty="0">
                <a:latin typeface="Arial"/>
                <a:cs typeface="Arial"/>
              </a:rPr>
              <a:t>STEP 1. Reconstruction of Tumorigenic Network. </a:t>
            </a:r>
            <a:r>
              <a:rPr lang="en-US" sz="2500" dirty="0">
                <a:latin typeface="Arial"/>
                <a:cs typeface="Arial"/>
              </a:rPr>
              <a:t>Multi-Omics Profiling data was used to identify functionally related differentially expressed genes (</a:t>
            </a:r>
            <a:r>
              <a:rPr lang="en-US" sz="2500" dirty="0" err="1">
                <a:latin typeface="Arial"/>
                <a:cs typeface="Arial"/>
              </a:rPr>
              <a:t>FunDEGs</a:t>
            </a:r>
            <a:r>
              <a:rPr lang="en-US" sz="2500" dirty="0">
                <a:latin typeface="Arial"/>
                <a:cs typeface="Arial"/>
              </a:rPr>
              <a:t>), their transcription factors (TFs), and the upstream molecules regulating </a:t>
            </a:r>
            <a:r>
              <a:rPr lang="en-US" sz="2500" dirty="0" err="1">
                <a:latin typeface="Arial"/>
                <a:cs typeface="Arial"/>
              </a:rPr>
              <a:t>FunDEGs</a:t>
            </a:r>
            <a:r>
              <a:rPr lang="en-US" sz="2500" dirty="0">
                <a:latin typeface="Arial"/>
                <a:cs typeface="Arial"/>
              </a:rPr>
              <a:t> and TFs.(</a:t>
            </a:r>
            <a:r>
              <a:rPr lang="en-US" sz="2500" dirty="0" err="1">
                <a:latin typeface="Arial"/>
                <a:cs typeface="Arial"/>
              </a:rPr>
              <a:t>Binom</a:t>
            </a:r>
            <a:r>
              <a:rPr lang="en-US" sz="2500" dirty="0">
                <a:latin typeface="Arial"/>
                <a:cs typeface="Arial"/>
              </a:rPr>
              <a:t>, </a:t>
            </a:r>
            <a:r>
              <a:rPr lang="en-US" sz="2500" dirty="0" err="1">
                <a:latin typeface="Arial"/>
                <a:cs typeface="Arial"/>
              </a:rPr>
              <a:t>rekinect</a:t>
            </a:r>
            <a:r>
              <a:rPr lang="en-US" sz="2500" dirty="0">
                <a:latin typeface="Arial"/>
                <a:cs typeface="Arial"/>
              </a:rPr>
              <a:t>, </a:t>
            </a:r>
            <a:r>
              <a:rPr lang="en-US" sz="2500" dirty="0" err="1">
                <a:latin typeface="Arial"/>
                <a:cs typeface="Arial"/>
              </a:rPr>
              <a:t>vep</a:t>
            </a:r>
            <a:r>
              <a:rPr lang="en-US" sz="2500" dirty="0">
                <a:latin typeface="Arial"/>
                <a:cs typeface="Arial"/>
              </a:rPr>
              <a:t>, </a:t>
            </a:r>
            <a:r>
              <a:rPr lang="en-US" sz="2500" dirty="0" err="1">
                <a:latin typeface="Arial"/>
                <a:cs typeface="Arial"/>
              </a:rPr>
              <a:t>transpath</a:t>
            </a:r>
            <a:r>
              <a:rPr lang="en-US" sz="2500" dirty="0">
                <a:latin typeface="Arial"/>
                <a:cs typeface="Arial"/>
              </a:rPr>
              <a:t>, </a:t>
            </a:r>
            <a:r>
              <a:rPr lang="en-US" sz="2500" dirty="0" err="1">
                <a:latin typeface="Arial"/>
                <a:cs typeface="Arial"/>
              </a:rPr>
              <a:t>transfac</a:t>
            </a:r>
            <a:r>
              <a:rPr lang="en-US" sz="2500" dirty="0">
                <a:latin typeface="Arial"/>
                <a:cs typeface="Arial"/>
              </a:rPr>
              <a:t>, 			</a:t>
            </a:r>
            <a:r>
              <a:rPr lang="en-US" sz="2500" dirty="0" err="1">
                <a:latin typeface="Arial"/>
                <a:cs typeface="Arial"/>
              </a:rPr>
              <a:t>acsn</a:t>
            </a:r>
            <a:r>
              <a:rPr lang="en-US" sz="2500" dirty="0">
                <a:latin typeface="Arial"/>
                <a:cs typeface="Arial"/>
              </a:rPr>
              <a:t>, </a:t>
            </a:r>
            <a:r>
              <a:rPr lang="en-US" sz="2500" dirty="0" err="1">
                <a:latin typeface="Arial"/>
                <a:cs typeface="Arial"/>
              </a:rPr>
              <a:t>ipa</a:t>
            </a:r>
            <a:r>
              <a:rPr lang="en-US" sz="2500" dirty="0">
                <a:latin typeface="Arial"/>
                <a:cs typeface="Arial"/>
              </a:rPr>
              <a:t>)</a:t>
            </a:r>
          </a:p>
        </p:txBody>
      </p:sp>
      <p:grpSp>
        <p:nvGrpSpPr>
          <p:cNvPr id="42" name="Group 41">
            <a:extLst>
              <a:ext uri="{FF2B5EF4-FFF2-40B4-BE49-F238E27FC236}">
                <a16:creationId xmlns:a16="http://schemas.microsoft.com/office/drawing/2014/main" id="{0C2C8ECC-8449-EC48-B5CD-699FC3A797BD}"/>
              </a:ext>
            </a:extLst>
          </p:cNvPr>
          <p:cNvGrpSpPr/>
          <p:nvPr/>
        </p:nvGrpSpPr>
        <p:grpSpPr>
          <a:xfrm>
            <a:off x="20454255" y="23070671"/>
            <a:ext cx="11981706" cy="8219468"/>
            <a:chOff x="22631400" y="15621000"/>
            <a:chExt cx="9601200" cy="5838157"/>
          </a:xfrm>
        </p:grpSpPr>
        <p:sp>
          <p:nvSpPr>
            <p:cNvPr id="43" name="Rectangle 42">
              <a:extLst>
                <a:ext uri="{FF2B5EF4-FFF2-40B4-BE49-F238E27FC236}">
                  <a16:creationId xmlns:a16="http://schemas.microsoft.com/office/drawing/2014/main" id="{03A137F4-B5BD-D243-B97C-AE690C00736A}"/>
                </a:ext>
              </a:extLst>
            </p:cNvPr>
            <p:cNvSpPr/>
            <p:nvPr/>
          </p:nvSpPr>
          <p:spPr>
            <a:xfrm>
              <a:off x="23053581" y="21186218"/>
              <a:ext cx="8920198" cy="272939"/>
            </a:xfrm>
            <a:prstGeom prst="rect">
              <a:avLst/>
            </a:prstGeom>
          </p:spPr>
          <p:txBody>
            <a:bodyPr wrap="square">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Perturbation of FC sets and  their Supervised Classification.</a:t>
              </a:r>
              <a:endParaRPr lang="en-US" sz="1800" dirty="0">
                <a:latin typeface="Garamond"/>
                <a:cs typeface="Garamond"/>
              </a:endParaRPr>
            </a:p>
          </p:txBody>
        </p:sp>
        <p:pic>
          <p:nvPicPr>
            <p:cNvPr id="44" name="Picture 43" descr="InsilicoScreening.jpeg">
              <a:extLst>
                <a:ext uri="{FF2B5EF4-FFF2-40B4-BE49-F238E27FC236}">
                  <a16:creationId xmlns:a16="http://schemas.microsoft.com/office/drawing/2014/main" id="{6987423A-6BE0-F749-BA34-3CDF3A9D3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1400" y="15621000"/>
              <a:ext cx="9601200" cy="5565218"/>
            </a:xfrm>
            <a:prstGeom prst="rect">
              <a:avLst/>
            </a:prstGeom>
          </p:spPr>
        </p:pic>
      </p:grpSp>
      <p:grpSp>
        <p:nvGrpSpPr>
          <p:cNvPr id="50" name="Group 49">
            <a:extLst>
              <a:ext uri="{FF2B5EF4-FFF2-40B4-BE49-F238E27FC236}">
                <a16:creationId xmlns:a16="http://schemas.microsoft.com/office/drawing/2014/main" id="{9842D2F9-A40D-8949-A1F0-C3ABF1D9D3D3}"/>
              </a:ext>
            </a:extLst>
          </p:cNvPr>
          <p:cNvGrpSpPr/>
          <p:nvPr/>
        </p:nvGrpSpPr>
        <p:grpSpPr>
          <a:xfrm>
            <a:off x="37982336" y="4892133"/>
            <a:ext cx="5760490" cy="6984906"/>
            <a:chOff x="26155916" y="27813000"/>
            <a:chExt cx="5760490" cy="6984906"/>
          </a:xfrm>
        </p:grpSpPr>
        <p:pic>
          <p:nvPicPr>
            <p:cNvPr id="51" name="Picture 50" descr="30KNN.jpeg">
              <a:extLst>
                <a:ext uri="{FF2B5EF4-FFF2-40B4-BE49-F238E27FC236}">
                  <a16:creationId xmlns:a16="http://schemas.microsoft.com/office/drawing/2014/main" id="{94235AD3-BDE5-D44B-BFC9-67B33963C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5916" y="27813000"/>
              <a:ext cx="5467084" cy="4953000"/>
            </a:xfrm>
            <a:prstGeom prst="rect">
              <a:avLst/>
            </a:prstGeom>
          </p:spPr>
        </p:pic>
        <p:sp>
          <p:nvSpPr>
            <p:cNvPr id="52" name="Rectangle 51">
              <a:extLst>
                <a:ext uri="{FF2B5EF4-FFF2-40B4-BE49-F238E27FC236}">
                  <a16:creationId xmlns:a16="http://schemas.microsoft.com/office/drawing/2014/main" id="{E2A343BF-85AF-674A-B76A-D4FCB97DF080}"/>
                </a:ext>
              </a:extLst>
            </p:cNvPr>
            <p:cNvSpPr/>
            <p:nvPr/>
          </p:nvSpPr>
          <p:spPr>
            <a:xfrm>
              <a:off x="26494068" y="33043580"/>
              <a:ext cx="5422338" cy="1754326"/>
            </a:xfrm>
            <a:prstGeom prst="rect">
              <a:avLst/>
            </a:prstGeom>
          </p:spPr>
          <p:txBody>
            <a:bodyPr wrap="square">
              <a:spAutoFit/>
            </a:bodyPr>
            <a:lstStyle/>
            <a:p>
              <a:pPr algn="just"/>
              <a:r>
                <a:rPr lang="en-US" sz="1800" b="1" dirty="0">
                  <a:latin typeface="Garamond"/>
                  <a:cs typeface="Garamond"/>
                </a:rPr>
                <a:t>Figure 7. Shifting Resistance Attractor Towards Sensitive Attractor. </a:t>
              </a:r>
              <a:r>
                <a:rPr lang="en-US" sz="1800" dirty="0">
                  <a:latin typeface="Garamond"/>
                  <a:cs typeface="Garamond"/>
                </a:rPr>
                <a:t>Applying the perturbations of FC</a:t>
              </a:r>
              <a:r>
                <a:rPr lang="en-US" sz="1800" baseline="-25000" dirty="0">
                  <a:latin typeface="Garamond"/>
                  <a:cs typeface="Garamond"/>
                </a:rPr>
                <a:t>1</a:t>
              </a:r>
              <a:r>
                <a:rPr lang="en-US" sz="1800" dirty="0">
                  <a:latin typeface="Garamond"/>
                  <a:cs typeface="Garamond"/>
                </a:rPr>
                <a:t> to the system, successfully shifted the resistant associated attractor Res</a:t>
              </a:r>
              <a:r>
                <a:rPr lang="en-US" sz="1800" baseline="-25000" dirty="0">
                  <a:latin typeface="Garamond"/>
                  <a:cs typeface="Garamond"/>
                </a:rPr>
                <a:t>0</a:t>
              </a:r>
              <a:r>
                <a:rPr lang="en-US" sz="1800" dirty="0">
                  <a:latin typeface="Garamond"/>
                  <a:cs typeface="Garamond"/>
                </a:rPr>
                <a:t> to sensitive associated attractor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The classification of </a:t>
              </a:r>
              <a:r>
                <a:rPr lang="en-US" sz="1800" dirty="0" err="1">
                  <a:latin typeface="Garamond"/>
                  <a:cs typeface="Garamond"/>
                </a:rPr>
                <a:t>Fcperturb</a:t>
              </a:r>
              <a:r>
                <a:rPr lang="en-US" sz="1800" dirty="0">
                  <a:latin typeface="Garamond"/>
                  <a:cs typeface="Garamond"/>
                </a:rPr>
                <a:t>(Res</a:t>
              </a:r>
              <a:r>
                <a:rPr lang="en-US" sz="1800" baseline="-25000" dirty="0">
                  <a:latin typeface="Garamond"/>
                  <a:cs typeface="Garamond"/>
                </a:rPr>
                <a:t>0</a:t>
              </a:r>
              <a:r>
                <a:rPr lang="en-US" sz="1800" dirty="0">
                  <a:latin typeface="Garamond"/>
                  <a:cs typeface="Garamond"/>
                </a:rPr>
                <a:t>) was done via KNN clustering with K=30</a:t>
              </a:r>
            </a:p>
          </p:txBody>
        </p:sp>
      </p:grpSp>
      <p:grpSp>
        <p:nvGrpSpPr>
          <p:cNvPr id="53" name="Group 52">
            <a:extLst>
              <a:ext uri="{FF2B5EF4-FFF2-40B4-BE49-F238E27FC236}">
                <a16:creationId xmlns:a16="http://schemas.microsoft.com/office/drawing/2014/main" id="{BB172A4B-9DBD-5841-AA25-7972A54E736C}"/>
              </a:ext>
            </a:extLst>
          </p:cNvPr>
          <p:cNvGrpSpPr/>
          <p:nvPr/>
        </p:nvGrpSpPr>
        <p:grpSpPr>
          <a:xfrm>
            <a:off x="33278686" y="21719752"/>
            <a:ext cx="10258335" cy="5478423"/>
            <a:chOff x="9795508" y="24468232"/>
            <a:chExt cx="10258335" cy="5478423"/>
          </a:xfrm>
        </p:grpSpPr>
        <p:sp>
          <p:nvSpPr>
            <p:cNvPr id="54" name="Rectangle 53">
              <a:extLst>
                <a:ext uri="{FF2B5EF4-FFF2-40B4-BE49-F238E27FC236}">
                  <a16:creationId xmlns:a16="http://schemas.microsoft.com/office/drawing/2014/main" id="{91E32456-969D-A645-A2BB-3F924AE51CE3}"/>
                </a:ext>
              </a:extLst>
            </p:cNvPr>
            <p:cNvSpPr/>
            <p:nvPr/>
          </p:nvSpPr>
          <p:spPr>
            <a:xfrm>
              <a:off x="9795508" y="24468232"/>
              <a:ext cx="10258335" cy="5478423"/>
            </a:xfrm>
            <a:prstGeom prst="rect">
              <a:avLst/>
            </a:prstGeom>
          </p:spPr>
          <p:txBody>
            <a:bodyPr wrap="square">
              <a:spAutoFit/>
            </a:bodyPr>
            <a:lstStyle/>
            <a:p>
              <a:pPr algn="just"/>
              <a:r>
                <a:rPr lang="en-US" sz="2500" dirty="0">
                  <a:latin typeface="Arial"/>
                  <a:cs typeface="Arial"/>
                </a:rPr>
                <a:t>An example of a combination of perturbations on the FVS subset that can shift from Resistant to the Sensitive Attractor is:</a:t>
              </a:r>
            </a:p>
            <a:p>
              <a:pPr algn="just"/>
              <a:endParaRPr lang="en-US" sz="2500" dirty="0">
                <a:latin typeface="Arial"/>
                <a:cs typeface="Arial"/>
              </a:endParaRPr>
            </a:p>
            <a:p>
              <a:r>
                <a:rPr lang="en-US" sz="2500" dirty="0">
                  <a:latin typeface="Arial"/>
                  <a:cs typeface="Arial"/>
                </a:rPr>
                <a:t>                       Downregulation: CREB1,CUX1, PAX5, TWIST1</a:t>
              </a:r>
            </a:p>
            <a:p>
              <a:r>
                <a:rPr lang="en-US" sz="2500" dirty="0">
                  <a:latin typeface="Arial"/>
                  <a:cs typeface="Arial"/>
                </a:rPr>
                <a:t>                       Upregulation: RBPJ</a:t>
              </a:r>
            </a:p>
            <a:p>
              <a:endParaRPr lang="en-US" sz="2500" dirty="0">
                <a:latin typeface="Arial"/>
                <a:cs typeface="Arial"/>
              </a:endParaRPr>
            </a:p>
            <a:p>
              <a:pPr algn="just"/>
              <a:r>
                <a:rPr lang="en-US" sz="2500" dirty="0">
                  <a:latin typeface="Arial"/>
                  <a:cs typeface="Arial"/>
                </a:rPr>
                <a:t>TWIST1 has been shown to increase </a:t>
              </a:r>
              <a:r>
                <a:rPr lang="en-US" sz="2500" dirty="0" err="1">
                  <a:latin typeface="Arial"/>
                  <a:cs typeface="Arial"/>
                </a:rPr>
                <a:t>Cisplatin</a:t>
              </a:r>
              <a:r>
                <a:rPr lang="en-US" sz="2500" dirty="0">
                  <a:latin typeface="Arial"/>
                  <a:cs typeface="Arial"/>
                </a:rPr>
                <a:t> resistance</a:t>
              </a:r>
              <a:r>
                <a:rPr lang="en-US" sz="2500" baseline="30000" dirty="0">
                  <a:latin typeface="Arial"/>
                  <a:cs typeface="Arial"/>
                </a:rPr>
                <a:t>20</a:t>
              </a:r>
              <a:r>
                <a:rPr lang="en-US" sz="2500" dirty="0">
                  <a:latin typeface="Arial"/>
                  <a:cs typeface="Arial"/>
                </a:rPr>
                <a:t>. CREB1 is a member of  CBP/</a:t>
              </a:r>
              <a:r>
                <a:rPr lang="en-US" sz="2500" dirty="0" err="1">
                  <a:latin typeface="Arial"/>
                  <a:cs typeface="Arial"/>
                </a:rPr>
                <a:t>ß</a:t>
              </a:r>
              <a:r>
                <a:rPr lang="en-US" sz="2500" dirty="0">
                  <a:latin typeface="Arial"/>
                  <a:cs typeface="Arial"/>
                </a:rPr>
                <a:t>-catenin/FOXM1  transcriptional complex and it was shown to be a molecular driver of TNBC</a:t>
              </a:r>
              <a:r>
                <a:rPr lang="en-US" sz="2500" baseline="30000" dirty="0">
                  <a:latin typeface="Arial"/>
                  <a:cs typeface="Arial"/>
                </a:rPr>
                <a:t>21</a:t>
              </a:r>
              <a:r>
                <a:rPr lang="en-US" sz="2500" dirty="0">
                  <a:latin typeface="Arial"/>
                  <a:cs typeface="Arial"/>
                </a:rPr>
                <a:t>. CUX1 expression may lead to TNBC via repression of the estrogen receptor alpha</a:t>
              </a:r>
              <a:r>
                <a:rPr lang="en-US" sz="2500" baseline="30000" dirty="0">
                  <a:latin typeface="Arial"/>
                  <a:cs typeface="Arial"/>
                </a:rPr>
                <a:t>22</a:t>
              </a:r>
              <a:r>
                <a:rPr lang="en-US" sz="2500" dirty="0">
                  <a:latin typeface="Arial"/>
                  <a:cs typeface="Arial"/>
                </a:rPr>
                <a:t>. Finally, inhibition of PAX5 increased </a:t>
              </a:r>
              <a:r>
                <a:rPr lang="en-US" sz="2500" dirty="0" err="1">
                  <a:latin typeface="Arial"/>
                  <a:cs typeface="Arial"/>
                </a:rPr>
                <a:t>cisplatin</a:t>
              </a:r>
              <a:r>
                <a:rPr lang="en-US" sz="2500" dirty="0">
                  <a:latin typeface="Arial"/>
                  <a:cs typeface="Arial"/>
                </a:rPr>
                <a:t> sensitivity in bladder cancer cells.</a:t>
              </a:r>
            </a:p>
            <a:p>
              <a:pPr algn="just"/>
              <a:endParaRPr lang="en-US" sz="2500" dirty="0">
                <a:latin typeface="Arial"/>
                <a:cs typeface="Arial"/>
              </a:endParaRPr>
            </a:p>
            <a:p>
              <a:pPr algn="just"/>
              <a:r>
                <a:rPr lang="en-US" sz="2500" dirty="0">
                  <a:latin typeface="Arial"/>
                  <a:cs typeface="Arial"/>
                </a:rPr>
                <a:t>The Resistant associated </a:t>
              </a:r>
              <a:r>
                <a:rPr lang="en-US" sz="2500" dirty="0" smtClean="0">
                  <a:latin typeface="Arial"/>
                  <a:cs typeface="Arial"/>
                </a:rPr>
                <a:t>attractors </a:t>
              </a:r>
              <a:r>
                <a:rPr lang="en-US" sz="2500" dirty="0">
                  <a:latin typeface="Arial"/>
                  <a:cs typeface="Arial"/>
                </a:rPr>
                <a:t>and the newly shifted Sensitive associated attractor are shown in Fig 8.</a:t>
              </a:r>
            </a:p>
          </p:txBody>
        </p:sp>
        <p:sp>
          <p:nvSpPr>
            <p:cNvPr id="55" name="TextBox 54">
              <a:extLst>
                <a:ext uri="{FF2B5EF4-FFF2-40B4-BE49-F238E27FC236}">
                  <a16:creationId xmlns:a16="http://schemas.microsoft.com/office/drawing/2014/main" id="{31CE57C9-2DF6-D54B-9399-D7572FD00E6E}"/>
                </a:ext>
              </a:extLst>
            </p:cNvPr>
            <p:cNvSpPr txBox="1"/>
            <p:nvPr/>
          </p:nvSpPr>
          <p:spPr>
            <a:xfrm>
              <a:off x="9923646" y="25424192"/>
              <a:ext cx="2133600" cy="1107996"/>
            </a:xfrm>
            <a:prstGeom prst="rect">
              <a:avLst/>
            </a:prstGeom>
            <a:noFill/>
          </p:spPr>
          <p:txBody>
            <a:bodyPr wrap="square" rtlCol="0">
              <a:spAutoFit/>
            </a:bodyPr>
            <a:lstStyle/>
            <a:p>
              <a:r>
                <a:rPr lang="en-US" sz="6600" dirty="0"/>
                <a:t>FC</a:t>
              </a:r>
              <a:r>
                <a:rPr lang="en-US" sz="6600" baseline="-25000" dirty="0"/>
                <a:t>1</a:t>
              </a:r>
              <a:r>
                <a:rPr lang="en-US" sz="6600" dirty="0"/>
                <a:t>={ </a:t>
              </a:r>
            </a:p>
          </p:txBody>
        </p:sp>
        <p:sp>
          <p:nvSpPr>
            <p:cNvPr id="56" name="TextBox 55">
              <a:extLst>
                <a:ext uri="{FF2B5EF4-FFF2-40B4-BE49-F238E27FC236}">
                  <a16:creationId xmlns:a16="http://schemas.microsoft.com/office/drawing/2014/main" id="{9B7B0B40-6454-8947-8637-42866AA8768D}"/>
                </a:ext>
              </a:extLst>
            </p:cNvPr>
            <p:cNvSpPr txBox="1"/>
            <p:nvPr/>
          </p:nvSpPr>
          <p:spPr>
            <a:xfrm>
              <a:off x="18672625" y="25424192"/>
              <a:ext cx="685800" cy="1107996"/>
            </a:xfrm>
            <a:prstGeom prst="rect">
              <a:avLst/>
            </a:prstGeom>
            <a:noFill/>
          </p:spPr>
          <p:txBody>
            <a:bodyPr wrap="square" rtlCol="0">
              <a:spAutoFit/>
            </a:bodyPr>
            <a:lstStyle/>
            <a:p>
              <a:r>
                <a:rPr lang="en-US" sz="6600" dirty="0"/>
                <a:t>}</a:t>
              </a:r>
            </a:p>
          </p:txBody>
        </p:sp>
      </p:grpSp>
      <p:sp>
        <p:nvSpPr>
          <p:cNvPr id="59" name="object 37">
            <a:extLst>
              <a:ext uri="{FF2B5EF4-FFF2-40B4-BE49-F238E27FC236}">
                <a16:creationId xmlns:a16="http://schemas.microsoft.com/office/drawing/2014/main" id="{0C740079-204C-A846-8164-018F7CEAF6DA}"/>
              </a:ext>
            </a:extLst>
          </p:cNvPr>
          <p:cNvSpPr txBox="1"/>
          <p:nvPr/>
        </p:nvSpPr>
        <p:spPr>
          <a:xfrm>
            <a:off x="33278687" y="28529900"/>
            <a:ext cx="10069646" cy="3870720"/>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the CL TNBC signaling network. Based on preliminary data, we were able to capture known </a:t>
            </a:r>
            <a:r>
              <a:rPr lang="en-US" sz="2500" dirty="0" smtClean="0">
                <a:latin typeface="Arial" panose="020B0604020202020204" pitchFamily="34" charset="0"/>
                <a:cs typeface="Arial" panose="020B0604020202020204" pitchFamily="34" charset="0"/>
              </a:rPr>
              <a:t>CL TNBC  </a:t>
            </a:r>
            <a:r>
              <a:rPr lang="en-US" sz="2500" dirty="0">
                <a:latin typeface="Arial" panose="020B0604020202020204" pitchFamily="34" charset="0"/>
                <a:cs typeface="Arial" panose="020B0604020202020204" pitchFamily="34" charset="0"/>
              </a:rPr>
              <a:t>dysregulated genes, </a:t>
            </a:r>
            <a:r>
              <a:rPr lang="en-US" sz="2500" dirty="0" smtClean="0">
                <a:latin typeface="Arial" panose="020B0604020202020204" pitchFamily="34" charset="0"/>
                <a:cs typeface="Arial" panose="020B0604020202020204" pitchFamily="34" charset="0"/>
              </a:rPr>
              <a:t>as well as genes related to EMT and </a:t>
            </a:r>
            <a:r>
              <a:rPr lang="en-US" sz="2500" dirty="0" err="1" smtClean="0">
                <a:latin typeface="Arial" panose="020B0604020202020204" pitchFamily="34" charset="0"/>
                <a:cs typeface="Arial" panose="020B0604020202020204" pitchFamily="34" charset="0"/>
              </a:rPr>
              <a:t>Stemness</a:t>
            </a:r>
            <a:r>
              <a:rPr lang="en-US" sz="2500" dirty="0" smtClean="0">
                <a:latin typeface="Arial" panose="020B0604020202020204" pitchFamily="34" charset="0"/>
                <a:cs typeface="Arial" panose="020B0604020202020204" pitchFamily="34" charset="0"/>
              </a:rPr>
              <a:t>.</a:t>
            </a:r>
            <a:endParaRPr lang="en-US" sz="2500" dirty="0" smtClean="0">
              <a:latin typeface="Arial" panose="020B0604020202020204" pitchFamily="34" charset="0"/>
              <a:cs typeface="Arial" panose="020B0604020202020204" pitchFamily="34" charset="0"/>
            </a:endParaRPr>
          </a:p>
          <a:p>
            <a:pPr algn="just"/>
            <a:r>
              <a:rPr lang="en-US" sz="2500" dirty="0" smtClean="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 </a:t>
            </a:r>
            <a:r>
              <a:rPr lang="en-US" sz="2500" dirty="0">
                <a:latin typeface="Arial" panose="020B0604020202020204" pitchFamily="34" charset="0"/>
                <a:cs typeface="Arial" panose="020B0604020202020204" pitchFamily="34" charset="0"/>
              </a:rPr>
              <a:t>perturbation screenings did generate different Tumor Reversion Sets.</a:t>
            </a:r>
          </a:p>
          <a:p>
            <a:pPr algn="just"/>
            <a:r>
              <a:rPr lang="en-US" sz="2500" dirty="0">
                <a:latin typeface="Arial" panose="020B0604020202020204" pitchFamily="34" charset="0"/>
                <a:cs typeface="Arial" panose="020B0604020202020204" pitchFamily="34" charset="0"/>
              </a:rPr>
              <a:t>Future work includes the prioritize of FC sets to select few top sets for experimental validation. Finally, we plan to extend our analysis with dynamical modeling to compare results or possibly to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3278686" y="27420216"/>
            <a:ext cx="10069646"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6348519" y="27534360"/>
            <a:ext cx="3929981"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700" y="6663540"/>
            <a:ext cx="2125980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609598"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9" name="object 13">
            <a:extLst>
              <a:ext uri="{FF2B5EF4-FFF2-40B4-BE49-F238E27FC236}">
                <a16:creationId xmlns:a16="http://schemas.microsoft.com/office/drawing/2014/main" id="{B9096B57-3DE5-DB4B-B75F-44227FAD716E}"/>
              </a:ext>
            </a:extLst>
          </p:cNvPr>
          <p:cNvSpPr txBox="1"/>
          <p:nvPr/>
        </p:nvSpPr>
        <p:spPr>
          <a:xfrm>
            <a:off x="19930679" y="6735016"/>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grpSp>
        <p:nvGrpSpPr>
          <p:cNvPr id="73" name="Group 72">
            <a:extLst>
              <a:ext uri="{FF2B5EF4-FFF2-40B4-BE49-F238E27FC236}">
                <a16:creationId xmlns:a16="http://schemas.microsoft.com/office/drawing/2014/main" id="{E36E2827-6170-5540-8279-785E7EAECD98}"/>
              </a:ext>
            </a:extLst>
          </p:cNvPr>
          <p:cNvGrpSpPr>
            <a:grpSpLocks noChangeAspect="1"/>
          </p:cNvGrpSpPr>
          <p:nvPr/>
        </p:nvGrpSpPr>
        <p:grpSpPr>
          <a:xfrm>
            <a:off x="642441" y="17994102"/>
            <a:ext cx="10068186" cy="7401612"/>
            <a:chOff x="1631182" y="32411551"/>
            <a:chExt cx="8000999" cy="5331722"/>
          </a:xfrm>
        </p:grpSpPr>
        <p:pic>
          <p:nvPicPr>
            <p:cNvPr id="75" name="Picture 74" descr="epigenetic landscape to control figure.jpg">
              <a:extLst>
                <a:ext uri="{FF2B5EF4-FFF2-40B4-BE49-F238E27FC236}">
                  <a16:creationId xmlns:a16="http://schemas.microsoft.com/office/drawing/2014/main" id="{B6B83297-5624-A547-B70A-EE5A334884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1182" y="32411551"/>
              <a:ext cx="8000999" cy="4472302"/>
            </a:xfrm>
            <a:prstGeom prst="rect">
              <a:avLst/>
            </a:prstGeom>
          </p:spPr>
        </p:pic>
        <p:sp>
          <p:nvSpPr>
            <p:cNvPr id="74" name="object 59">
              <a:extLst>
                <a:ext uri="{FF2B5EF4-FFF2-40B4-BE49-F238E27FC236}">
                  <a16:creationId xmlns:a16="http://schemas.microsoft.com/office/drawing/2014/main" id="{D83CC5EE-4CA8-214B-9CEF-E54DE2350358}"/>
                </a:ext>
              </a:extLst>
            </p:cNvPr>
            <p:cNvSpPr txBox="1"/>
            <p:nvPr/>
          </p:nvSpPr>
          <p:spPr>
            <a:xfrm>
              <a:off x="1631182" y="37132187"/>
              <a:ext cx="8000999" cy="611086"/>
            </a:xfrm>
            <a:prstGeom prst="rect">
              <a:avLst/>
            </a:prstGeom>
          </p:spPr>
          <p:txBody>
            <a:bodyPr vert="horz" wrap="square" lIns="0" tIns="25874" rIns="0" bIns="0" rtlCol="0">
              <a:spAutoFit/>
            </a:bodyPr>
            <a:lstStyle/>
            <a:p>
              <a:r>
                <a:rPr lang="en-US" sz="1800" b="1" dirty="0">
                  <a:latin typeface="Arial"/>
                  <a:cs typeface="Arial"/>
                </a:rPr>
                <a:t>Figure 1. Waddington’s Epigenetic Landscape and Optimal Control on State Space Portrait</a:t>
              </a:r>
            </a:p>
          </p:txBody>
        </p:sp>
      </p:grpSp>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11414821" y="8674993"/>
            <a:ext cx="21061558" cy="670877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8"/>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9"/>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5112960" y="14977338"/>
              <a:ext cx="949715" cy="66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7647" y1="73077" x2="67647" y2="73077"/>
                        </a14:backgroundRemoval>
                      </a14:imgEffect>
                    </a14:imgLayer>
                  </a14:imgProps>
                </a:ext>
              </a:extLst>
            </a:blip>
            <a:stretch>
              <a:fillRect/>
            </a:stretch>
          </p:blipFill>
          <p:spPr>
            <a:xfrm rot="5400000">
              <a:off x="35506126" y="14502069"/>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12"/>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13"/>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3" y="12232640"/>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4"/>
            <a:stretch>
              <a:fillRect/>
            </a:stretch>
          </p:blipFill>
          <p:spPr>
            <a:xfrm>
              <a:off x="27588553" y="12990830"/>
              <a:ext cx="4889500" cy="3543300"/>
            </a:xfrm>
            <a:prstGeom prst="rect">
              <a:avLst/>
            </a:prstGeom>
          </p:spPr>
        </p:pic>
      </p:grpSp>
      <p:grpSp>
        <p:nvGrpSpPr>
          <p:cNvPr id="36" name="Group 35">
            <a:extLst>
              <a:ext uri="{FF2B5EF4-FFF2-40B4-BE49-F238E27FC236}">
                <a16:creationId xmlns:a16="http://schemas.microsoft.com/office/drawing/2014/main" id="{A0B367F8-A096-CD4E-8B5C-84A64739A3C4}"/>
              </a:ext>
            </a:extLst>
          </p:cNvPr>
          <p:cNvGrpSpPr>
            <a:grpSpLocks noChangeAspect="1"/>
          </p:cNvGrpSpPr>
          <p:nvPr/>
        </p:nvGrpSpPr>
        <p:grpSpPr>
          <a:xfrm>
            <a:off x="13114228" y="24144836"/>
            <a:ext cx="6351531" cy="6264689"/>
            <a:chOff x="22675406" y="13169314"/>
            <a:chExt cx="4223194" cy="4165452"/>
          </a:xfrm>
        </p:grpSpPr>
        <p:sp>
          <p:nvSpPr>
            <p:cNvPr id="38" name="Rectangle 37">
              <a:extLst>
                <a:ext uri="{FF2B5EF4-FFF2-40B4-BE49-F238E27FC236}">
                  <a16:creationId xmlns:a16="http://schemas.microsoft.com/office/drawing/2014/main" id="{ADCB9D20-FDAA-2244-A449-D7FDAEE16077}"/>
                </a:ext>
              </a:extLst>
            </p:cNvPr>
            <p:cNvSpPr/>
            <p:nvPr/>
          </p:nvSpPr>
          <p:spPr>
            <a:xfrm>
              <a:off x="23391452" y="13947204"/>
              <a:ext cx="488789"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6A071F7-9F9C-614D-8344-8C6369337C11}"/>
                </a:ext>
              </a:extLst>
            </p:cNvPr>
            <p:cNvSpPr/>
            <p:nvPr/>
          </p:nvSpPr>
          <p:spPr>
            <a:xfrm>
              <a:off x="24460753" y="13538057"/>
              <a:ext cx="483420"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BA5D458E-2D89-624C-88BF-1E705836A6E4}"/>
                </a:ext>
              </a:extLst>
            </p:cNvPr>
            <p:cNvSpPr/>
            <p:nvPr/>
          </p:nvSpPr>
          <p:spPr>
            <a:xfrm>
              <a:off x="24954457" y="14305062"/>
              <a:ext cx="322352" cy="20616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41" name="object 59">
              <a:extLst>
                <a:ext uri="{FF2B5EF4-FFF2-40B4-BE49-F238E27FC236}">
                  <a16:creationId xmlns:a16="http://schemas.microsoft.com/office/drawing/2014/main" id="{E7A7E3EF-6812-7F4E-A326-D82E301B3201}"/>
                </a:ext>
              </a:extLst>
            </p:cNvPr>
            <p:cNvSpPr txBox="1"/>
            <p:nvPr/>
          </p:nvSpPr>
          <p:spPr>
            <a:xfrm>
              <a:off x="22675406" y="17131714"/>
              <a:ext cx="4223194" cy="203052"/>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Phenotype Landscape After Unsupervised Clustering.</a:t>
              </a:r>
              <a:endParaRPr lang="en-US" sz="1800" dirty="0">
                <a:latin typeface="Garamond"/>
                <a:cs typeface="Garamond"/>
              </a:endParaRPr>
            </a:p>
          </p:txBody>
        </p:sp>
        <p:pic>
          <p:nvPicPr>
            <p:cNvPr id="37" name="Picture 36">
              <a:extLst>
                <a:ext uri="{FF2B5EF4-FFF2-40B4-BE49-F238E27FC236}">
                  <a16:creationId xmlns:a16="http://schemas.microsoft.com/office/drawing/2014/main" id="{AEBEF653-8A46-CD40-8254-CA1504370A7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675406" y="13169314"/>
              <a:ext cx="4223194" cy="3887652"/>
            </a:xfrm>
            <a:prstGeom prst="rect">
              <a:avLst/>
            </a:prstGeom>
            <a:effectLst>
              <a:innerShdw blurRad="114300">
                <a:prstClr val="black"/>
              </a:innerShdw>
            </a:effectLst>
          </p:spPr>
        </p:pic>
      </p:grpSp>
      <p:sp>
        <p:nvSpPr>
          <p:cNvPr id="91" name="Rectangle 90"/>
          <p:cNvSpPr/>
          <p:nvPr/>
        </p:nvSpPr>
        <p:spPr>
          <a:xfrm>
            <a:off x="33223200" y="10563515"/>
            <a:ext cx="4131999" cy="1200329"/>
          </a:xfrm>
          <a:prstGeom prst="rect">
            <a:avLst/>
          </a:prstGeom>
        </p:spPr>
        <p:txBody>
          <a:bodyPr wrap="square">
            <a:spAutoFit/>
          </a:bodyPr>
          <a:lstStyle/>
          <a:p>
            <a:r>
              <a:rPr lang="en-US" sz="1800" b="1" dirty="0">
                <a:latin typeface="Garamond"/>
                <a:cs typeface="Garamond"/>
              </a:rPr>
              <a:t>Figure </a:t>
            </a:r>
            <a:r>
              <a:rPr lang="en-US" sz="1800" b="1" dirty="0" smtClean="0">
                <a:latin typeface="Garamond"/>
                <a:cs typeface="Garamond"/>
              </a:rPr>
              <a:t>6. Tumorigenic Network. </a:t>
            </a:r>
            <a:r>
              <a:rPr lang="en-US" sz="1800" dirty="0" smtClean="0">
                <a:latin typeface="Garamond"/>
                <a:cs typeface="Garamond"/>
              </a:rPr>
              <a:t>230 nodes and 583 edges. </a:t>
            </a:r>
            <a:r>
              <a:rPr lang="en-US" sz="1800" dirty="0">
                <a:latin typeface="Garamond"/>
                <a:cs typeface="Garamond"/>
              </a:rPr>
              <a:t>Edges in red are activating edges, while blue edges are inhibitory.</a:t>
            </a:r>
          </a:p>
        </p:txBody>
      </p:sp>
      <p:sp>
        <p:nvSpPr>
          <p:cNvPr id="31" name="Rectangle 30">
            <a:extLst>
              <a:ext uri="{FF2B5EF4-FFF2-40B4-BE49-F238E27FC236}">
                <a16:creationId xmlns:a16="http://schemas.microsoft.com/office/drawing/2014/main" id="{71813299-7AE9-824B-8CEF-12A01B05A499}"/>
              </a:ext>
            </a:extLst>
          </p:cNvPr>
          <p:cNvSpPr/>
          <p:nvPr/>
        </p:nvSpPr>
        <p:spPr>
          <a:xfrm>
            <a:off x="24472327" y="15822839"/>
            <a:ext cx="8255897" cy="6632585"/>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2. Estimating Attractor Landscape with Topological Signal Flow Analysis (SFA). </a:t>
            </a:r>
            <a:r>
              <a:rPr lang="en-US" sz="2500" dirty="0">
                <a:latin typeface="Arial" panose="020B0604020202020204" pitchFamily="34" charset="0"/>
                <a:cs typeface="Arial" panose="020B0604020202020204" pitchFamily="34" charset="0"/>
              </a:rPr>
              <a:t>We apply SFA</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to the network using 100,000 random initial conditions to estimate the attractor landscape based on the network topology (Fig 3).</a:t>
            </a:r>
          </a:p>
          <a:p>
            <a:pPr algn="just"/>
            <a:endParaRPr lang="en-US" sz="2500" dirty="0">
              <a:latin typeface="Arial" panose="020B0604020202020204" pitchFamily="34" charset="0"/>
              <a:cs typeface="Arial" panose="020B0604020202020204" pitchFamily="34" charset="0"/>
            </a:endParaRPr>
          </a:p>
          <a:p>
            <a:pPr algn="just"/>
            <a:r>
              <a:rPr lang="en-US" sz="2500" b="1" dirty="0">
                <a:latin typeface="Arial" panose="020B0604020202020204" pitchFamily="34" charset="0"/>
                <a:cs typeface="Arial" panose="020B0604020202020204" pitchFamily="34" charset="0"/>
              </a:rPr>
              <a:t>STEP 3. Estimating Phenotype Landscape with Unsupervised Machine Learning. </a:t>
            </a:r>
            <a:r>
              <a:rPr lang="en-US" sz="2500" dirty="0">
                <a:latin typeface="Arial" panose="020B0604020202020204" pitchFamily="34" charset="0"/>
                <a:cs typeface="Arial" panose="020B0604020202020204" pitchFamily="34" charset="0"/>
              </a:rPr>
              <a:t>We apply K-Means algorithm to cluster the simulated attractors (Fig 4). </a:t>
            </a:r>
          </a:p>
          <a:p>
            <a:pPr algn="just"/>
            <a:endParaRPr lang="en-US" sz="2500" dirty="0">
              <a:latin typeface="Arial" panose="020B0604020202020204" pitchFamily="34" charset="0"/>
              <a:cs typeface="Arial" panose="020B0604020202020204" pitchFamily="34" charset="0"/>
            </a:endParaRPr>
          </a:p>
          <a:p>
            <a:pPr algn="just"/>
            <a:r>
              <a:rPr lang="en-US" sz="2500" b="1" dirty="0">
                <a:latin typeface="Arial" panose="020B0604020202020204" pitchFamily="34" charset="0"/>
                <a:cs typeface="Arial" panose="020B0604020202020204" pitchFamily="34" charset="0"/>
              </a:rPr>
              <a:t>STEP 4. Applying FC Control and In-Silico Screenings. </a:t>
            </a:r>
            <a:r>
              <a:rPr lang="en-US" sz="2500" dirty="0">
                <a:latin typeface="Arial" panose="020B0604020202020204" pitchFamily="34" charset="0"/>
                <a:cs typeface="Arial" panose="020B0604020202020204" pitchFamily="34" charset="0"/>
              </a:rPr>
              <a:t>We apply FC control</a:t>
            </a:r>
            <a:r>
              <a:rPr lang="en-US" sz="2500" baseline="30000" dirty="0">
                <a:latin typeface="Arial" panose="020B0604020202020204" pitchFamily="34" charset="0"/>
                <a:cs typeface="Arial" panose="020B0604020202020204" pitchFamily="34" charset="0"/>
              </a:rPr>
              <a:t>8 </a:t>
            </a:r>
            <a:r>
              <a:rPr lang="en-US" sz="2500" dirty="0">
                <a:latin typeface="Arial" panose="020B0604020202020204" pitchFamily="34" charset="0"/>
                <a:cs typeface="Arial" panose="020B0604020202020204" pitchFamily="34" charset="0"/>
              </a:rPr>
              <a:t>to the network to identify control sets (FCs). We perform </a:t>
            </a:r>
            <a:r>
              <a:rPr lang="en-US" sz="2500" i="1" dirty="0">
                <a:latin typeface="Arial" panose="020B0604020202020204" pitchFamily="34" charset="0"/>
                <a:cs typeface="Arial" panose="020B0604020202020204" pitchFamily="34" charset="0"/>
              </a:rPr>
              <a:t>in-silico</a:t>
            </a:r>
            <a:r>
              <a:rPr lang="en-US" sz="2500" dirty="0">
                <a:latin typeface="Arial" panose="020B0604020202020204" pitchFamily="34" charset="0"/>
                <a:cs typeface="Arial" panose="020B0604020202020204" pitchFamily="34" charset="0"/>
              </a:rPr>
              <a:t> screenings and applied K-Nearest Neighbors (KNN) classifier to identify combinations of perturbations of nodes in each FC set that can shift attractors from the Tumorigenic to the Normal basin of attraction (Fig 5).  </a:t>
            </a:r>
          </a:p>
        </p:txBody>
      </p:sp>
      <p:sp>
        <p:nvSpPr>
          <p:cNvPr id="30" name="object 59">
            <a:extLst>
              <a:ext uri="{FF2B5EF4-FFF2-40B4-BE49-F238E27FC236}">
                <a16:creationId xmlns:a16="http://schemas.microsoft.com/office/drawing/2014/main" id="{75B6A4DF-1017-914F-BA3A-FD70D56A0C2E}"/>
              </a:ext>
            </a:extLst>
          </p:cNvPr>
          <p:cNvSpPr txBox="1"/>
          <p:nvPr/>
        </p:nvSpPr>
        <p:spPr>
          <a:xfrm>
            <a:off x="11320706" y="13736862"/>
            <a:ext cx="9906000" cy="303126"/>
          </a:xfrm>
          <a:prstGeom prst="rect">
            <a:avLst/>
          </a:prstGeom>
        </p:spPr>
        <p:txBody>
          <a:bodyPr vert="horz" wrap="square" lIns="0" tIns="25874" rIns="0" bIns="0" rtlCol="0">
            <a:spAutoFit/>
          </a:bodyPr>
          <a:lstStyle/>
          <a:p>
            <a:r>
              <a:rPr lang="en-US" sz="1800" b="1" dirty="0">
                <a:latin typeface="Garamond"/>
                <a:cs typeface="Garamond"/>
              </a:rPr>
              <a:t>Figure 2.</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5" name="object 12">
            <a:extLst>
              <a:ext uri="{FF2B5EF4-FFF2-40B4-BE49-F238E27FC236}">
                <a16:creationId xmlns:a16="http://schemas.microsoft.com/office/drawing/2014/main" id="{7BBC56EE-8D6E-F34A-96CB-4A2EA2F4B451}"/>
              </a:ext>
            </a:extLst>
          </p:cNvPr>
          <p:cNvSpPr>
            <a:spLocks/>
          </p:cNvSpPr>
          <p:nvPr/>
        </p:nvSpPr>
        <p:spPr>
          <a:xfrm>
            <a:off x="32827732" y="379574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96" name="object 13">
            <a:extLst>
              <a:ext uri="{FF2B5EF4-FFF2-40B4-BE49-F238E27FC236}">
                <a16:creationId xmlns:a16="http://schemas.microsoft.com/office/drawing/2014/main" id="{EC258659-233E-6A4B-8CE1-5AEF6C3EEDBA}"/>
              </a:ext>
            </a:extLst>
          </p:cNvPr>
          <p:cNvSpPr txBox="1"/>
          <p:nvPr/>
        </p:nvSpPr>
        <p:spPr>
          <a:xfrm>
            <a:off x="35659284" y="3867215"/>
            <a:ext cx="4967327"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RESULTS </a:t>
            </a:r>
            <a:r>
              <a:rPr lang="en-US" sz="4300" spc="10" dirty="0" err="1" smtClean="0">
                <a:solidFill>
                  <a:srgbClr val="FFFFFF"/>
                </a:solidFill>
                <a:latin typeface="Acumin Pro"/>
                <a:cs typeface="Acumin Pro"/>
              </a:rPr>
              <a:t>Con’t</a:t>
            </a:r>
            <a:endParaRPr sz="4300" dirty="0">
              <a:latin typeface="Acumin Pro"/>
              <a:cs typeface="Acumin Pro"/>
            </a:endParaRPr>
          </a:p>
        </p:txBody>
      </p:sp>
      <p:sp>
        <p:nvSpPr>
          <p:cNvPr id="92" name="object 12">
            <a:extLst>
              <a:ext uri="{FF2B5EF4-FFF2-40B4-BE49-F238E27FC236}">
                <a16:creationId xmlns:a16="http://schemas.microsoft.com/office/drawing/2014/main" id="{EF2B5282-0FE9-CB43-B777-F3F45E6ECFA1}"/>
              </a:ext>
            </a:extLst>
          </p:cNvPr>
          <p:cNvSpPr/>
          <p:nvPr/>
        </p:nvSpPr>
        <p:spPr>
          <a:xfrm>
            <a:off x="11333781" y="3833927"/>
            <a:ext cx="21223638"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a:p>
        </p:txBody>
      </p:sp>
      <p:sp>
        <p:nvSpPr>
          <p:cNvPr id="93" name="object 13">
            <a:extLst>
              <a:ext uri="{FF2B5EF4-FFF2-40B4-BE49-F238E27FC236}">
                <a16:creationId xmlns:a16="http://schemas.microsoft.com/office/drawing/2014/main" id="{B9096B57-3DE5-DB4B-B75F-44227FAD716E}"/>
              </a:ext>
            </a:extLst>
          </p:cNvPr>
          <p:cNvSpPr txBox="1"/>
          <p:nvPr/>
        </p:nvSpPr>
        <p:spPr>
          <a:xfrm>
            <a:off x="19930679" y="3905403"/>
            <a:ext cx="4029842" cy="689152"/>
          </a:xfrm>
          <a:prstGeom prst="rect">
            <a:avLst/>
          </a:prstGeom>
        </p:spPr>
        <p:txBody>
          <a:bodyPr vert="horz" wrap="square" lIns="0" tIns="27167" rIns="0" bIns="0" rtlCol="0">
            <a:spAutoFit/>
          </a:bodyPr>
          <a:lstStyle/>
          <a:p>
            <a:pPr marL="25874" algn="ctr">
              <a:spcBef>
                <a:spcPts val="214"/>
              </a:spcBef>
            </a:pPr>
            <a:r>
              <a:rPr lang="en-US" sz="4300" spc="10" dirty="0" smtClean="0">
                <a:solidFill>
                  <a:srgbClr val="FFFFFF"/>
                </a:solidFill>
                <a:latin typeface="Acumin Pro"/>
                <a:cs typeface="Acumin Pro"/>
              </a:rPr>
              <a:t>DATA</a:t>
            </a:r>
            <a:endParaRPr sz="4300" dirty="0">
              <a:latin typeface="Acumin Pro"/>
              <a:cs typeface="Acumin Pro"/>
            </a:endParaRPr>
          </a:p>
        </p:txBody>
      </p:sp>
      <p:grpSp>
        <p:nvGrpSpPr>
          <p:cNvPr id="98" name="Group 97">
            <a:extLst>
              <a:ext uri="{FF2B5EF4-FFF2-40B4-BE49-F238E27FC236}">
                <a16:creationId xmlns:a16="http://schemas.microsoft.com/office/drawing/2014/main" id="{88743EB9-5C0B-ED40-BBDD-103870AFC24B}"/>
              </a:ext>
            </a:extLst>
          </p:cNvPr>
          <p:cNvGrpSpPr/>
          <p:nvPr/>
        </p:nvGrpSpPr>
        <p:grpSpPr>
          <a:xfrm>
            <a:off x="11999845" y="15097929"/>
            <a:ext cx="10967703" cy="7711306"/>
            <a:chOff x="25112401" y="12391396"/>
            <a:chExt cx="7428668" cy="5127204"/>
          </a:xfrm>
        </p:grpSpPr>
        <p:sp>
          <p:nvSpPr>
            <p:cNvPr id="99" name="object 59">
              <a:extLst>
                <a:ext uri="{FF2B5EF4-FFF2-40B4-BE49-F238E27FC236}">
                  <a16:creationId xmlns:a16="http://schemas.microsoft.com/office/drawing/2014/main" id="{08768E72-2E6F-634C-9E84-6443CA676EDD}"/>
                </a:ext>
              </a:extLst>
            </p:cNvPr>
            <p:cNvSpPr txBox="1"/>
            <p:nvPr/>
          </p:nvSpPr>
          <p:spPr>
            <a:xfrm>
              <a:off x="25112401" y="17045344"/>
              <a:ext cx="7349154" cy="473256"/>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Attractor landscape including the associated attractors for the 2 conditions of interest: Cancerous (Ca) and Normal (Norm)</a:t>
              </a:r>
              <a:endParaRPr lang="en-US" sz="1800" dirty="0">
                <a:latin typeface="Garamond"/>
                <a:cs typeface="Garamond"/>
              </a:endParaRPr>
            </a:p>
          </p:txBody>
        </p:sp>
        <p:grpSp>
          <p:nvGrpSpPr>
            <p:cNvPr id="100" name="Group 99">
              <a:extLst>
                <a:ext uri="{FF2B5EF4-FFF2-40B4-BE49-F238E27FC236}">
                  <a16:creationId xmlns:a16="http://schemas.microsoft.com/office/drawing/2014/main" id="{8753578E-B7E9-944D-B5B6-38CE2CE7AC3C}"/>
                </a:ext>
              </a:extLst>
            </p:cNvPr>
            <p:cNvGrpSpPr>
              <a:grpSpLocks noChangeAspect="1"/>
            </p:cNvGrpSpPr>
            <p:nvPr/>
          </p:nvGrpSpPr>
          <p:grpSpPr>
            <a:xfrm>
              <a:off x="25126337" y="12391396"/>
              <a:ext cx="7414732" cy="4531057"/>
              <a:chOff x="21891008" y="17032406"/>
              <a:chExt cx="7414732" cy="4531057"/>
            </a:xfrm>
          </p:grpSpPr>
          <p:grpSp>
            <p:nvGrpSpPr>
              <p:cNvPr id="101" name="Group 100">
                <a:extLst>
                  <a:ext uri="{FF2B5EF4-FFF2-40B4-BE49-F238E27FC236}">
                    <a16:creationId xmlns:a16="http://schemas.microsoft.com/office/drawing/2014/main" id="{783552AC-2DB4-E04C-BA64-7C01CB1B4002}"/>
                  </a:ext>
                </a:extLst>
              </p:cNvPr>
              <p:cNvGrpSpPr>
                <a:grpSpLocks noChangeAspect="1"/>
              </p:cNvGrpSpPr>
              <p:nvPr/>
            </p:nvGrpSpPr>
            <p:grpSpPr>
              <a:xfrm>
                <a:off x="22001228" y="17264156"/>
                <a:ext cx="7304512" cy="4184260"/>
                <a:chOff x="3066787" y="1906012"/>
                <a:chExt cx="8158824" cy="4673636"/>
              </a:xfrm>
            </p:grpSpPr>
            <p:pic>
              <p:nvPicPr>
                <p:cNvPr id="103" name="Picture 102">
                  <a:extLst>
                    <a:ext uri="{FF2B5EF4-FFF2-40B4-BE49-F238E27FC236}">
                      <a16:creationId xmlns:a16="http://schemas.microsoft.com/office/drawing/2014/main" id="{61CB9D12-570A-2641-9405-DA2288CB14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04" name="Picture 103">
                  <a:extLst>
                    <a:ext uri="{FF2B5EF4-FFF2-40B4-BE49-F238E27FC236}">
                      <a16:creationId xmlns:a16="http://schemas.microsoft.com/office/drawing/2014/main" id="{9BC589E5-4183-A448-BA0D-D61BEE614F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47173" y="4272015"/>
                  <a:ext cx="1397633" cy="1414477"/>
                </a:xfrm>
                <a:prstGeom prst="rect">
                  <a:avLst/>
                </a:prstGeom>
                <a:ln w="76200" cap="sq" cmpd="thickThin">
                  <a:solidFill>
                    <a:srgbClr val="66CDAA"/>
                  </a:solidFill>
                  <a:prstDash val="solid"/>
                  <a:miter lim="800000"/>
                </a:ln>
                <a:effectLst>
                  <a:innerShdw blurRad="76200">
                    <a:srgbClr val="000000"/>
                  </a:innerShdw>
                </a:effectLst>
              </p:spPr>
            </p:pic>
            <p:pic>
              <p:nvPicPr>
                <p:cNvPr id="105" name="Picture 104">
                  <a:extLst>
                    <a:ext uri="{FF2B5EF4-FFF2-40B4-BE49-F238E27FC236}">
                      <a16:creationId xmlns:a16="http://schemas.microsoft.com/office/drawing/2014/main" id="{85DFD7EF-5300-754D-A57A-F84DE1724E2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44608" y="1906012"/>
                  <a:ext cx="1402764" cy="1419669"/>
                </a:xfrm>
                <a:prstGeom prst="rect">
                  <a:avLst/>
                </a:prstGeom>
                <a:ln w="76200" cap="sq" cmpd="thickThin">
                  <a:solidFill>
                    <a:srgbClr val="FF1493"/>
                  </a:solidFill>
                  <a:prstDash val="solid"/>
                  <a:miter lim="800000"/>
                </a:ln>
                <a:effectLst>
                  <a:innerShdw blurRad="76200">
                    <a:srgbClr val="000000"/>
                  </a:innerShdw>
                </a:effectLst>
              </p:spPr>
            </p:pic>
            <p:pic>
              <p:nvPicPr>
                <p:cNvPr id="106" name="Picture 105">
                  <a:extLst>
                    <a:ext uri="{FF2B5EF4-FFF2-40B4-BE49-F238E27FC236}">
                      <a16:creationId xmlns:a16="http://schemas.microsoft.com/office/drawing/2014/main" id="{50966D7C-A1E3-B84B-83E7-94A1117651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4791" y="1906383"/>
                  <a:ext cx="1402764" cy="1419669"/>
                </a:xfrm>
                <a:prstGeom prst="rect">
                  <a:avLst/>
                </a:prstGeom>
                <a:ln w="76200" cap="sq" cmpd="thickThin">
                  <a:solidFill>
                    <a:srgbClr val="483D8B"/>
                  </a:solidFill>
                  <a:prstDash val="solid"/>
                  <a:miter lim="800000"/>
                </a:ln>
                <a:effectLst>
                  <a:innerShdw blurRad="76200">
                    <a:srgbClr val="000000"/>
                  </a:innerShdw>
                </a:effectLst>
              </p:spPr>
            </p:pic>
            <p:cxnSp>
              <p:nvCxnSpPr>
                <p:cNvPr id="107" name="Straight Connector 106">
                  <a:extLst>
                    <a:ext uri="{FF2B5EF4-FFF2-40B4-BE49-F238E27FC236}">
                      <a16:creationId xmlns:a16="http://schemas.microsoft.com/office/drawing/2014/main" id="{AD8B0BD5-047D-4F49-90F3-3390B3EAEB10}"/>
                    </a:ext>
                  </a:extLst>
                </p:cNvPr>
                <p:cNvCxnSpPr>
                  <a:cxnSpLocks/>
                </p:cNvCxnSpPr>
                <p:nvPr/>
              </p:nvCxnSpPr>
              <p:spPr>
                <a:xfrm flipH="1">
                  <a:off x="8411124" y="1906012"/>
                  <a:ext cx="1028252" cy="54461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08" name="Straight Connector 107">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28254" cy="75825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30052CCF-D56D-DE4F-8769-E220B183A960}"/>
                    </a:ext>
                  </a:extLst>
                </p:cNvPr>
                <p:cNvCxnSpPr>
                  <a:cxnSpLocks/>
                </p:cNvCxnSpPr>
                <p:nvPr/>
              </p:nvCxnSpPr>
              <p:spPr>
                <a:xfrm flipH="1">
                  <a:off x="4605547" y="2522888"/>
                  <a:ext cx="627712" cy="8761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10" name="Straight Connector 109">
                  <a:extLst>
                    <a:ext uri="{FF2B5EF4-FFF2-40B4-BE49-F238E27FC236}">
                      <a16:creationId xmlns:a16="http://schemas.microsoft.com/office/drawing/2014/main" id="{9B3EE1BE-B78A-5A41-BD15-442B9BD8CC29}"/>
                    </a:ext>
                  </a:extLst>
                </p:cNvPr>
                <p:cNvCxnSpPr>
                  <a:cxnSpLocks/>
                </p:cNvCxnSpPr>
                <p:nvPr/>
              </p:nvCxnSpPr>
              <p:spPr>
                <a:xfrm flipH="1" flipV="1">
                  <a:off x="8855186" y="4996809"/>
                  <a:ext cx="603173" cy="76820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11" name="Straight Connector 110">
                  <a:extLst>
                    <a:ext uri="{FF2B5EF4-FFF2-40B4-BE49-F238E27FC236}">
                      <a16:creationId xmlns:a16="http://schemas.microsoft.com/office/drawing/2014/main" id="{504F3F04-F411-BC46-808D-68BBEBCFBCD6}"/>
                    </a:ext>
                  </a:extLst>
                </p:cNvPr>
                <p:cNvCxnSpPr>
                  <a:cxnSpLocks/>
                </p:cNvCxnSpPr>
                <p:nvPr/>
              </p:nvCxnSpPr>
              <p:spPr>
                <a:xfrm flipV="1">
                  <a:off x="8855186" y="4220584"/>
                  <a:ext cx="603173" cy="60499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12" name="Straight Connector 111">
                  <a:extLst>
                    <a:ext uri="{FF2B5EF4-FFF2-40B4-BE49-F238E27FC236}">
                      <a16:creationId xmlns:a16="http://schemas.microsoft.com/office/drawing/2014/main" id="{6702D20A-009F-034B-8C88-2A72E8CE03C4}"/>
                    </a:ext>
                  </a:extLst>
                </p:cNvPr>
                <p:cNvCxnSpPr>
                  <a:cxnSpLocks/>
                </p:cNvCxnSpPr>
                <p:nvPr/>
              </p:nvCxnSpPr>
              <p:spPr>
                <a:xfrm>
                  <a:off x="4664328" y="1906012"/>
                  <a:ext cx="568931" cy="466392"/>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13" name="TextBox 112">
                  <a:extLst>
                    <a:ext uri="{FF2B5EF4-FFF2-40B4-BE49-F238E27FC236}">
                      <a16:creationId xmlns:a16="http://schemas.microsoft.com/office/drawing/2014/main" id="{A967F9BC-369A-EF46-B07A-23327B3AE177}"/>
                    </a:ext>
                  </a:extLst>
                </p:cNvPr>
                <p:cNvSpPr txBox="1"/>
                <p:nvPr/>
              </p:nvSpPr>
              <p:spPr>
                <a:xfrm>
                  <a:off x="9340688" y="3365849"/>
                  <a:ext cx="1810604" cy="7219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14" name="Rectangle 113">
                  <a:extLst>
                    <a:ext uri="{FF2B5EF4-FFF2-40B4-BE49-F238E27FC236}">
                      <a16:creationId xmlns:a16="http://schemas.microsoft.com/office/drawing/2014/main" id="{376D6721-7846-CE49-B3EC-BC051822A611}"/>
                    </a:ext>
                  </a:extLst>
                </p:cNvPr>
                <p:cNvSpPr/>
                <p:nvPr/>
              </p:nvSpPr>
              <p:spPr>
                <a:xfrm>
                  <a:off x="7413180" y="2950248"/>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8B9B762-065B-4444-81ED-68CAFDD36369}"/>
                    </a:ext>
                  </a:extLst>
                </p:cNvPr>
                <p:cNvSpPr/>
                <p:nvPr/>
              </p:nvSpPr>
              <p:spPr>
                <a:xfrm>
                  <a:off x="9266369" y="5857725"/>
                  <a:ext cx="1959242"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16" name="Rectangle 115">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17" name="Rectangle 116">
                  <a:extLst>
                    <a:ext uri="{FF2B5EF4-FFF2-40B4-BE49-F238E27FC236}">
                      <a16:creationId xmlns:a16="http://schemas.microsoft.com/office/drawing/2014/main" id="{EFAB9C1F-3799-824F-8C4A-74CEFFC9E8ED}"/>
                    </a:ext>
                  </a:extLst>
                </p:cNvPr>
                <p:cNvSpPr/>
                <p:nvPr/>
              </p:nvSpPr>
              <p:spPr>
                <a:xfrm>
                  <a:off x="5073959" y="3224136"/>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C8365EC5-CDBC-C049-A165-3686F7841FA2}"/>
                    </a:ext>
                  </a:extLst>
                </p:cNvPr>
                <p:cNvSpPr/>
                <p:nvPr/>
              </p:nvSpPr>
              <p:spPr>
                <a:xfrm>
                  <a:off x="6845756" y="4847456"/>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sp>
            <p:nvSpPr>
              <p:cNvPr id="102" name="Frame 101">
                <a:extLst>
                  <a:ext uri="{FF2B5EF4-FFF2-40B4-BE49-F238E27FC236}">
                    <a16:creationId xmlns:a16="http://schemas.microsoft.com/office/drawing/2014/main" id="{17CBFF61-8166-814C-AB8C-062CBB87A54E}"/>
                  </a:ext>
                </a:extLst>
              </p:cNvPr>
              <p:cNvSpPr/>
              <p:nvPr/>
            </p:nvSpPr>
            <p:spPr>
              <a:xfrm>
                <a:off x="21891008" y="17032406"/>
                <a:ext cx="7414731" cy="4531057"/>
              </a:xfrm>
              <a:prstGeom prst="frame">
                <a:avLst>
                  <a:gd name="adj1" fmla="val 452"/>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334273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3613</TotalTime>
  <Words>4860</Words>
  <Application>Microsoft Office PowerPoint</Application>
  <PresentationFormat>Custom</PresentationFormat>
  <Paragraphs>358</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Acumin Pro</vt:lpstr>
      <vt:lpstr>Arial</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Gastonguay,Madeleine</cp:lastModifiedBy>
  <cp:revision>85</cp:revision>
  <cp:lastPrinted>2020-01-03T18:44:30Z</cp:lastPrinted>
  <dcterms:created xsi:type="dcterms:W3CDTF">2019-12-31T17:49:02Z</dcterms:created>
  <dcterms:modified xsi:type="dcterms:W3CDTF">2020-01-03T22:32:46Z</dcterms:modified>
</cp:coreProperties>
</file>